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media/image5.jpg" ContentType="image/jpg"/>
  <Override PartName="/ppt/media/image7.jpg" ContentType="image/jpg"/>
  <Override PartName="/ppt/media/image9.jpg" ContentType="image/jpg"/>
  <Override PartName="/ppt/media/image11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88" r:id="rId20"/>
    <p:sldId id="289" r:id="rId21"/>
    <p:sldId id="290" r:id="rId22"/>
    <p:sldId id="293" r:id="rId23"/>
    <p:sldId id="295" r:id="rId24"/>
    <p:sldId id="291" r:id="rId25"/>
    <p:sldId id="292" r:id="rId26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4" d="100"/>
          <a:sy n="144" d="100"/>
        </p:scale>
        <p:origin x="654" y="11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41414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rgbClr val="41414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41414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rgbClr val="41414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1907" y="0"/>
            <a:ext cx="8762858" cy="4941094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3211693"/>
            <a:ext cx="8496943" cy="1521634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1" y="0"/>
            <a:ext cx="6539684" cy="342658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21350" y="219988"/>
            <a:ext cx="8525337" cy="431385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668401" y="496992"/>
            <a:ext cx="7316390" cy="2074896"/>
          </a:xfrm>
        </p:spPr>
        <p:txBody>
          <a:bodyPr anchor="b">
            <a:normAutofit/>
          </a:bodyPr>
          <a:lstStyle>
            <a:lvl1pPr algn="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737297" y="2628907"/>
            <a:ext cx="7316390" cy="412750"/>
          </a:xfrm>
        </p:spPr>
        <p:txBody>
          <a:bodyPr anchor="t">
            <a:noAutofit/>
          </a:bodyPr>
          <a:lstStyle>
            <a:lvl1pPr marL="0" indent="0" algn="r">
              <a:buNone/>
              <a:defRPr sz="21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3711406" y="3433847"/>
            <a:ext cx="4607740" cy="872334"/>
          </a:xfrm>
        </p:spPr>
        <p:txBody>
          <a:bodyPr/>
          <a:lstStyle>
            <a:lvl1pPr algn="ctr">
              <a:defRPr sz="405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4170" y="3662268"/>
            <a:ext cx="3035429" cy="896654"/>
          </a:xfrm>
        </p:spPr>
        <p:txBody>
          <a:bodyPr vert="horz" lIns="91440" tIns="45720" rIns="91440" bIns="45720" rtlCol="0" anchor="ctr"/>
          <a:lstStyle>
            <a:lvl1pPr algn="r">
              <a:defRPr lang="en-US" sz="405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7388818" y="2874486"/>
            <a:ext cx="680390" cy="373853"/>
          </a:xfrm>
        </p:spPr>
        <p:txBody>
          <a:bodyPr/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3166039" y="3833517"/>
            <a:ext cx="386540" cy="386540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2404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1"/>
            <a:ext cx="2707005" cy="5143500"/>
          </a:xfrm>
          <a:custGeom>
            <a:avLst/>
            <a:gdLst/>
            <a:ahLst/>
            <a:cxnLst/>
            <a:rect l="l" t="t" r="r" b="b"/>
            <a:pathLst>
              <a:path w="2707005" h="5143500">
                <a:moveTo>
                  <a:pt x="0" y="0"/>
                </a:moveTo>
                <a:lnTo>
                  <a:pt x="2706856" y="0"/>
                </a:lnTo>
                <a:lnTo>
                  <a:pt x="2706856" y="5143497"/>
                </a:lnTo>
                <a:lnTo>
                  <a:pt x="0" y="5143497"/>
                </a:lnTo>
                <a:lnTo>
                  <a:pt x="0" y="0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1"/>
            <a:ext cx="2706856" cy="5143497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70255" y="392485"/>
            <a:ext cx="7603489" cy="6273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rgbClr val="41414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42950" y="1322070"/>
            <a:ext cx="7658099" cy="27508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rgbClr val="41414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8/16/2018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http://www.github.com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ndpsoftware.com/git-cheatsheet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git-scm.com/download/win" TargetMode="External"/><Relationship Id="rId2" Type="http://schemas.openxmlformats.org/officeDocument/2006/relationships/hyperlink" Target="http://git-scm.com/download/mac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://www.github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and Github for Beginners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742964" y="2628758"/>
            <a:ext cx="7316390" cy="629326"/>
          </a:xfrm>
        </p:spPr>
        <p:txBody>
          <a:bodyPr/>
          <a:lstStyle/>
          <a:p>
            <a:r>
              <a:rPr lang="en-US" dirty="0" smtClean="0"/>
              <a:t>Saurav Bhandari</a:t>
            </a:r>
          </a:p>
          <a:p>
            <a:r>
              <a:rPr lang="en-US" dirty="0" smtClean="0"/>
              <a:t>529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73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202374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25" dirty="0"/>
              <a:t>What </a:t>
            </a:r>
            <a:r>
              <a:rPr sz="3200" spc="75" dirty="0"/>
              <a:t>is</a:t>
            </a:r>
            <a:r>
              <a:rPr sz="3200" spc="175" dirty="0"/>
              <a:t> </a:t>
            </a:r>
            <a:r>
              <a:rPr sz="3200" spc="10" dirty="0"/>
              <a:t>git?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205547"/>
            <a:ext cx="5347970" cy="871219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520700" marR="5080" indent="-508000">
              <a:lnSpc>
                <a:spcPts val="3300"/>
              </a:lnSpc>
              <a:spcBef>
                <a:spcPts val="26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2800" spc="-15" dirty="0">
                <a:solidFill>
                  <a:srgbClr val="414141"/>
                </a:solidFill>
                <a:latin typeface="Calibri"/>
                <a:cs typeface="Calibri"/>
              </a:rPr>
              <a:t>isn’t </a:t>
            </a:r>
            <a:r>
              <a:rPr sz="2800" spc="15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2800" spc="40" dirty="0">
                <a:solidFill>
                  <a:srgbClr val="414141"/>
                </a:solidFill>
                <a:latin typeface="Calibri"/>
                <a:cs typeface="Calibri"/>
              </a:rPr>
              <a:t>only </a:t>
            </a:r>
            <a:r>
              <a:rPr sz="2800" spc="65" dirty="0">
                <a:solidFill>
                  <a:srgbClr val="414141"/>
                </a:solidFill>
                <a:latin typeface="Calibri"/>
                <a:cs typeface="Calibri"/>
              </a:rPr>
              <a:t>version </a:t>
            </a:r>
            <a:r>
              <a:rPr sz="2800" spc="25" dirty="0">
                <a:solidFill>
                  <a:srgbClr val="414141"/>
                </a:solidFill>
                <a:latin typeface="Calibri"/>
                <a:cs typeface="Calibri"/>
              </a:rPr>
              <a:t>control 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system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58489" y="4168203"/>
            <a:ext cx="360172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27050" indent="-514350">
              <a:lnSpc>
                <a:spcPct val="100000"/>
              </a:lnSpc>
              <a:spcBef>
                <a:spcPts val="10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200" spc="10" dirty="0">
                <a:solidFill>
                  <a:srgbClr val="414141"/>
                </a:solidFill>
                <a:latin typeface="Calibri"/>
                <a:cs typeface="Calibri"/>
              </a:rPr>
              <a:t>But </a:t>
            </a:r>
            <a:r>
              <a:rPr sz="2200" spc="-5" dirty="0">
                <a:solidFill>
                  <a:srgbClr val="414141"/>
                </a:solidFill>
                <a:latin typeface="Calibri"/>
                <a:cs typeface="Calibri"/>
              </a:rPr>
              <a:t>(we </a:t>
            </a:r>
            <a:r>
              <a:rPr sz="2200" spc="-30" dirty="0">
                <a:solidFill>
                  <a:srgbClr val="414141"/>
                </a:solidFill>
                <a:latin typeface="Calibri"/>
                <a:cs typeface="Calibri"/>
              </a:rPr>
              <a:t>think) </a:t>
            </a:r>
            <a:r>
              <a:rPr sz="2200" spc="-25" dirty="0">
                <a:solidFill>
                  <a:srgbClr val="414141"/>
                </a:solidFill>
                <a:latin typeface="Calibri"/>
                <a:cs typeface="Calibri"/>
              </a:rPr>
              <a:t>it’s </a:t>
            </a:r>
            <a:r>
              <a:rPr sz="2200" spc="10" dirty="0">
                <a:solidFill>
                  <a:srgbClr val="414141"/>
                </a:solidFill>
                <a:latin typeface="Calibri"/>
                <a:cs typeface="Calibri"/>
              </a:rPr>
              <a:t>the</a:t>
            </a:r>
            <a:r>
              <a:rPr sz="2200" spc="36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200" spc="60" dirty="0">
                <a:solidFill>
                  <a:srgbClr val="414141"/>
                </a:solidFill>
                <a:latin typeface="Calibri"/>
                <a:cs typeface="Calibri"/>
              </a:rPr>
              <a:t>best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158778" y="2342312"/>
            <a:ext cx="2852934" cy="55960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102838" y="3046405"/>
            <a:ext cx="2914284" cy="67028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023380" y="2439093"/>
            <a:ext cx="841322" cy="10095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" y="1"/>
            <a:ext cx="9135745" cy="5143500"/>
          </a:xfrm>
          <a:custGeom>
            <a:avLst/>
            <a:gdLst/>
            <a:ahLst/>
            <a:cxnLst/>
            <a:rect l="l" t="t" r="r" b="b"/>
            <a:pathLst>
              <a:path w="9135745" h="5143500">
                <a:moveTo>
                  <a:pt x="9135538" y="0"/>
                </a:moveTo>
                <a:lnTo>
                  <a:pt x="9135538" y="5143498"/>
                </a:lnTo>
                <a:lnTo>
                  <a:pt x="0" y="5143498"/>
                </a:lnTo>
                <a:lnTo>
                  <a:pt x="0" y="0"/>
                </a:lnTo>
                <a:lnTo>
                  <a:pt x="9135538" y="0"/>
                </a:lnTo>
                <a:close/>
              </a:path>
            </a:pathLst>
          </a:custGeom>
          <a:solidFill>
            <a:srgbClr val="2D2D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" y="1"/>
            <a:ext cx="9135538" cy="51434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65233" y="1678561"/>
            <a:ext cx="7679055" cy="1659889"/>
          </a:xfrm>
          <a:custGeom>
            <a:avLst/>
            <a:gdLst/>
            <a:ahLst/>
            <a:cxnLst/>
            <a:rect l="l" t="t" r="r" b="b"/>
            <a:pathLst>
              <a:path w="7679055" h="1659889">
                <a:moveTo>
                  <a:pt x="0" y="0"/>
                </a:moveTo>
                <a:lnTo>
                  <a:pt x="7678765" y="0"/>
                </a:lnTo>
                <a:lnTo>
                  <a:pt x="7678765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43973" y="2190890"/>
            <a:ext cx="438086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165" dirty="0">
                <a:solidFill>
                  <a:srgbClr val="FFFFFF"/>
                </a:solidFill>
              </a:rPr>
              <a:t>How </a:t>
            </a:r>
            <a:r>
              <a:rPr sz="4000" spc="225" dirty="0">
                <a:solidFill>
                  <a:srgbClr val="FFFFFF"/>
                </a:solidFill>
              </a:rPr>
              <a:t>does </a:t>
            </a:r>
            <a:r>
              <a:rPr sz="4000" spc="25" dirty="0">
                <a:solidFill>
                  <a:srgbClr val="FFFFFF"/>
                </a:solidFill>
              </a:rPr>
              <a:t>git</a:t>
            </a:r>
            <a:r>
              <a:rPr sz="4000" spc="-75" dirty="0">
                <a:solidFill>
                  <a:srgbClr val="FFFFFF"/>
                </a:solidFill>
              </a:rPr>
              <a:t> </a:t>
            </a:r>
            <a:r>
              <a:rPr sz="4000" spc="50" dirty="0">
                <a:solidFill>
                  <a:srgbClr val="FFFFFF"/>
                </a:solidFill>
              </a:rPr>
              <a:t>work?</a:t>
            </a:r>
            <a:endParaRPr sz="4000"/>
          </a:p>
        </p:txBody>
      </p:sp>
      <p:sp>
        <p:nvSpPr>
          <p:cNvPr id="6" name="object 6"/>
          <p:cNvSpPr/>
          <p:nvPr/>
        </p:nvSpPr>
        <p:spPr>
          <a:xfrm>
            <a:off x="2" y="1678561"/>
            <a:ext cx="1465580" cy="1659889"/>
          </a:xfrm>
          <a:custGeom>
            <a:avLst/>
            <a:gdLst/>
            <a:ahLst/>
            <a:cxnLst/>
            <a:rect l="l" t="t" r="r" b="b"/>
            <a:pathLst>
              <a:path w="1465580" h="1659889">
                <a:moveTo>
                  <a:pt x="0" y="0"/>
                </a:moveTo>
                <a:lnTo>
                  <a:pt x="1465230" y="0"/>
                </a:lnTo>
                <a:lnTo>
                  <a:pt x="1465230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90857" y="1711581"/>
            <a:ext cx="688975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600" spc="350" dirty="0">
                <a:solidFill>
                  <a:srgbClr val="3D8CA0"/>
                </a:solidFill>
                <a:latin typeface="Calibri"/>
                <a:cs typeface="Calibri"/>
              </a:rPr>
              <a:t>3</a:t>
            </a:r>
            <a:endParaRPr sz="96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350964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130" dirty="0"/>
              <a:t>How </a:t>
            </a:r>
            <a:r>
              <a:rPr sz="3200" spc="175" dirty="0"/>
              <a:t>does </a:t>
            </a:r>
            <a:r>
              <a:rPr sz="3200" spc="25" dirty="0"/>
              <a:t>git</a:t>
            </a:r>
            <a:r>
              <a:rPr sz="3200" spc="-75" dirty="0"/>
              <a:t> </a:t>
            </a:r>
            <a:r>
              <a:rPr sz="3200" spc="35" dirty="0"/>
              <a:t>work?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322070"/>
            <a:ext cx="5295265" cy="181102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520700" marR="5080" indent="-508000">
              <a:lnSpc>
                <a:spcPts val="3300"/>
              </a:lnSpc>
              <a:spcBef>
                <a:spcPts val="26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175" dirty="0">
                <a:solidFill>
                  <a:srgbClr val="414141"/>
                </a:solidFill>
                <a:latin typeface="Calibri"/>
                <a:cs typeface="Calibri"/>
              </a:rPr>
              <a:t>Can </a:t>
            </a:r>
            <a:r>
              <a:rPr sz="2800" spc="155" dirty="0">
                <a:solidFill>
                  <a:srgbClr val="414141"/>
                </a:solidFill>
                <a:latin typeface="Calibri"/>
                <a:cs typeface="Calibri"/>
              </a:rPr>
              <a:t>be </a:t>
            </a:r>
            <a:r>
              <a:rPr sz="2800" spc="65" dirty="0">
                <a:solidFill>
                  <a:srgbClr val="414141"/>
                </a:solidFill>
                <a:latin typeface="Calibri"/>
                <a:cs typeface="Calibri"/>
              </a:rPr>
              <a:t>complicated </a:t>
            </a:r>
            <a:r>
              <a:rPr sz="2800" spc="-30" dirty="0">
                <a:solidFill>
                  <a:srgbClr val="414141"/>
                </a:solidFill>
                <a:latin typeface="Calibri"/>
                <a:cs typeface="Calibri"/>
              </a:rPr>
              <a:t>at </a:t>
            </a:r>
            <a:r>
              <a:rPr sz="2800" spc="-55" dirty="0">
                <a:solidFill>
                  <a:srgbClr val="414141"/>
                </a:solidFill>
                <a:latin typeface="Calibri"/>
                <a:cs typeface="Calibri"/>
              </a:rPr>
              <a:t>first, </a:t>
            </a:r>
            <a:r>
              <a:rPr sz="2800" dirty="0">
                <a:solidFill>
                  <a:srgbClr val="414141"/>
                </a:solidFill>
                <a:latin typeface="Calibri"/>
                <a:cs typeface="Calibri"/>
              </a:rPr>
              <a:t>but  </a:t>
            </a:r>
            <a:r>
              <a:rPr sz="2800" spc="25" dirty="0">
                <a:solidFill>
                  <a:srgbClr val="414141"/>
                </a:solidFill>
                <a:latin typeface="Calibri"/>
                <a:cs typeface="Calibri"/>
              </a:rPr>
              <a:t>there </a:t>
            </a:r>
            <a:r>
              <a:rPr sz="2800" spc="65" dirty="0">
                <a:solidFill>
                  <a:srgbClr val="414141"/>
                </a:solidFill>
                <a:latin typeface="Calibri"/>
                <a:cs typeface="Calibri"/>
              </a:rPr>
              <a:t>are </a:t>
            </a:r>
            <a:r>
              <a:rPr sz="2800" spc="11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800" spc="25" dirty="0">
                <a:solidFill>
                  <a:srgbClr val="414141"/>
                </a:solidFill>
                <a:latin typeface="Calibri"/>
                <a:cs typeface="Calibri"/>
              </a:rPr>
              <a:t>few </a:t>
            </a:r>
            <a:r>
              <a:rPr sz="2800" spc="130" dirty="0">
                <a:solidFill>
                  <a:srgbClr val="414141"/>
                </a:solidFill>
                <a:latin typeface="Calibri"/>
                <a:cs typeface="Calibri"/>
              </a:rPr>
              <a:t>key</a:t>
            </a:r>
            <a:r>
              <a:rPr sz="2800" spc="1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105" dirty="0">
                <a:solidFill>
                  <a:srgbClr val="414141"/>
                </a:solidFill>
                <a:latin typeface="Calibri"/>
                <a:cs typeface="Calibri"/>
              </a:rPr>
              <a:t>concepts</a:t>
            </a:r>
            <a:endParaRPr sz="2800" dirty="0">
              <a:latin typeface="Calibri"/>
              <a:cs typeface="Calibri"/>
            </a:endParaRPr>
          </a:p>
          <a:p>
            <a:pPr marL="520700" marR="572135" indent="-508000">
              <a:lnSpc>
                <a:spcPts val="3329"/>
              </a:lnSpc>
              <a:spcBef>
                <a:spcPts val="745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-20" dirty="0">
                <a:solidFill>
                  <a:srgbClr val="414141"/>
                </a:solidFill>
                <a:latin typeface="Calibri"/>
                <a:cs typeface="Calibri"/>
              </a:rPr>
              <a:t>Important </a:t>
            </a:r>
            <a:r>
              <a:rPr sz="2800" spc="15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2800" spc="35" dirty="0">
                <a:solidFill>
                  <a:srgbClr val="414141"/>
                </a:solidFill>
                <a:latin typeface="Calibri"/>
                <a:cs typeface="Calibri"/>
              </a:rPr>
              <a:t>terminology </a:t>
            </a:r>
            <a:r>
              <a:rPr sz="2800" spc="-5" dirty="0">
                <a:solidFill>
                  <a:srgbClr val="414141"/>
                </a:solidFill>
                <a:latin typeface="Calibri"/>
                <a:cs typeface="Calibri"/>
              </a:rPr>
              <a:t>in  </a:t>
            </a:r>
            <a:r>
              <a:rPr sz="2800" spc="30" dirty="0">
                <a:solidFill>
                  <a:srgbClr val="414141"/>
                </a:solidFill>
                <a:latin typeface="Calibri"/>
                <a:cs typeface="Calibri"/>
              </a:rPr>
              <a:t>following </a:t>
            </a:r>
            <a:r>
              <a:rPr sz="2800" spc="100" dirty="0">
                <a:solidFill>
                  <a:srgbClr val="414141"/>
                </a:solidFill>
                <a:latin typeface="Calibri"/>
                <a:cs typeface="Calibri"/>
              </a:rPr>
              <a:t>slides </a:t>
            </a:r>
            <a:r>
              <a:rPr sz="2800" spc="65" dirty="0">
                <a:solidFill>
                  <a:srgbClr val="414141"/>
                </a:solidFill>
                <a:latin typeface="Calibri"/>
                <a:cs typeface="Calibri"/>
              </a:rPr>
              <a:t>are</a:t>
            </a:r>
            <a:r>
              <a:rPr sz="2800" spc="114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75" dirty="0">
                <a:solidFill>
                  <a:srgbClr val="0000FF"/>
                </a:solidFill>
                <a:latin typeface="Calibri"/>
                <a:cs typeface="Calibri"/>
              </a:rPr>
              <a:t>blue</a:t>
            </a:r>
            <a:endParaRPr sz="2800" dirty="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450786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175" dirty="0"/>
              <a:t>Key </a:t>
            </a:r>
            <a:r>
              <a:rPr sz="3200" spc="114" dirty="0"/>
              <a:t>Concepts:</a:t>
            </a:r>
            <a:r>
              <a:rPr sz="3200" spc="-50" dirty="0"/>
              <a:t> </a:t>
            </a:r>
            <a:r>
              <a:rPr sz="3200" spc="125" dirty="0">
                <a:solidFill>
                  <a:srgbClr val="0000FF"/>
                </a:solidFill>
              </a:rPr>
              <a:t>Snapshots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261109"/>
            <a:ext cx="5458460" cy="319786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469900" marR="107314" indent="-457200">
              <a:lnSpc>
                <a:spcPct val="79900"/>
              </a:lnSpc>
              <a:spcBef>
                <a:spcPts val="675"/>
              </a:spcBef>
              <a:buClr>
                <a:srgbClr val="E5425D"/>
              </a:buClr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400" spc="125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2400" spc="50" dirty="0">
                <a:solidFill>
                  <a:srgbClr val="414141"/>
                </a:solidFill>
                <a:latin typeface="Calibri"/>
                <a:cs typeface="Calibri"/>
              </a:rPr>
              <a:t>way </a:t>
            </a:r>
            <a:r>
              <a:rPr sz="2400" spc="10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2400" spc="135" dirty="0">
                <a:solidFill>
                  <a:srgbClr val="414141"/>
                </a:solidFill>
                <a:latin typeface="Calibri"/>
                <a:cs typeface="Calibri"/>
              </a:rPr>
              <a:t>keeps </a:t>
            </a:r>
            <a:r>
              <a:rPr sz="2400" spc="25" dirty="0">
                <a:solidFill>
                  <a:srgbClr val="414141"/>
                </a:solidFill>
                <a:latin typeface="Calibri"/>
                <a:cs typeface="Calibri"/>
              </a:rPr>
              <a:t>track </a:t>
            </a:r>
            <a:r>
              <a:rPr sz="2400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2400" spc="25" dirty="0">
                <a:solidFill>
                  <a:srgbClr val="414141"/>
                </a:solidFill>
                <a:latin typeface="Calibri"/>
                <a:cs typeface="Calibri"/>
              </a:rPr>
              <a:t>your </a:t>
            </a:r>
            <a:r>
              <a:rPr sz="2400" spc="130" dirty="0">
                <a:solidFill>
                  <a:srgbClr val="414141"/>
                </a:solidFill>
                <a:latin typeface="Calibri"/>
                <a:cs typeface="Calibri"/>
              </a:rPr>
              <a:t>code  </a:t>
            </a:r>
            <a:r>
              <a:rPr sz="2400" spc="10" dirty="0">
                <a:solidFill>
                  <a:srgbClr val="414141"/>
                </a:solidFill>
                <a:latin typeface="Calibri"/>
                <a:cs typeface="Calibri"/>
              </a:rPr>
              <a:t>history</a:t>
            </a:r>
            <a:endParaRPr sz="2400">
              <a:latin typeface="Calibri"/>
              <a:cs typeface="Calibri"/>
            </a:endParaRPr>
          </a:p>
          <a:p>
            <a:pPr marL="469900" marR="186055" indent="-457200">
              <a:lnSpc>
                <a:spcPct val="77200"/>
              </a:lnSpc>
              <a:spcBef>
                <a:spcPts val="655"/>
              </a:spcBef>
              <a:buClr>
                <a:srgbClr val="E5425D"/>
              </a:buClr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400" spc="50" dirty="0">
                <a:solidFill>
                  <a:srgbClr val="414141"/>
                </a:solidFill>
                <a:latin typeface="Calibri"/>
                <a:cs typeface="Calibri"/>
              </a:rPr>
              <a:t>Essentially </a:t>
            </a:r>
            <a:r>
              <a:rPr sz="2400" spc="75" dirty="0">
                <a:solidFill>
                  <a:srgbClr val="414141"/>
                </a:solidFill>
                <a:latin typeface="Calibri"/>
                <a:cs typeface="Calibri"/>
              </a:rPr>
              <a:t>records </a:t>
            </a:r>
            <a:r>
              <a:rPr sz="2400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2400" spc="0" dirty="0">
                <a:solidFill>
                  <a:srgbClr val="414141"/>
                </a:solidFill>
                <a:latin typeface="Calibri"/>
                <a:cs typeface="Calibri"/>
              </a:rPr>
              <a:t>all </a:t>
            </a:r>
            <a:r>
              <a:rPr sz="2400" spc="25" dirty="0">
                <a:solidFill>
                  <a:srgbClr val="414141"/>
                </a:solidFill>
                <a:latin typeface="Calibri"/>
                <a:cs typeface="Calibri"/>
              </a:rPr>
              <a:t>your files  </a:t>
            </a:r>
            <a:r>
              <a:rPr sz="2400" spc="65" dirty="0">
                <a:solidFill>
                  <a:srgbClr val="414141"/>
                </a:solidFill>
                <a:latin typeface="Calibri"/>
                <a:cs typeface="Calibri"/>
              </a:rPr>
              <a:t>look </a:t>
            </a:r>
            <a:r>
              <a:rPr sz="2400" spc="50" dirty="0">
                <a:solidFill>
                  <a:srgbClr val="414141"/>
                </a:solidFill>
                <a:latin typeface="Calibri"/>
                <a:cs typeface="Calibri"/>
              </a:rPr>
              <a:t>like </a:t>
            </a:r>
            <a:r>
              <a:rPr sz="2400" spc="-25" dirty="0">
                <a:solidFill>
                  <a:srgbClr val="414141"/>
                </a:solidFill>
                <a:latin typeface="Calibri"/>
                <a:cs typeface="Calibri"/>
              </a:rPr>
              <a:t>at </a:t>
            </a:r>
            <a:r>
              <a:rPr sz="2400" spc="10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400" spc="85" dirty="0">
                <a:solidFill>
                  <a:srgbClr val="414141"/>
                </a:solidFill>
                <a:latin typeface="Calibri"/>
                <a:cs typeface="Calibri"/>
              </a:rPr>
              <a:t>given </a:t>
            </a:r>
            <a:r>
              <a:rPr sz="2400" spc="5" dirty="0">
                <a:solidFill>
                  <a:srgbClr val="414141"/>
                </a:solidFill>
                <a:latin typeface="Calibri"/>
                <a:cs typeface="Calibri"/>
              </a:rPr>
              <a:t>point </a:t>
            </a:r>
            <a:r>
              <a:rPr sz="2400" spc="-5" dirty="0">
                <a:solidFill>
                  <a:srgbClr val="414141"/>
                </a:solidFill>
                <a:latin typeface="Calibri"/>
                <a:cs typeface="Calibri"/>
              </a:rPr>
              <a:t>in</a:t>
            </a:r>
            <a:r>
              <a:rPr sz="2400" spc="21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400" spc="-10" dirty="0">
                <a:solidFill>
                  <a:srgbClr val="414141"/>
                </a:solidFill>
                <a:latin typeface="Calibri"/>
                <a:cs typeface="Calibri"/>
              </a:rPr>
              <a:t>time</a:t>
            </a:r>
            <a:endParaRPr sz="2400">
              <a:latin typeface="Calibri"/>
              <a:cs typeface="Calibri"/>
            </a:endParaRPr>
          </a:p>
          <a:p>
            <a:pPr marL="469900" marR="97790" indent="-457200">
              <a:lnSpc>
                <a:spcPts val="2320"/>
              </a:lnSpc>
              <a:spcBef>
                <a:spcPts val="540"/>
              </a:spcBef>
              <a:buClr>
                <a:srgbClr val="E5425D"/>
              </a:buClr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400" spc="150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2400" spc="105" dirty="0">
                <a:solidFill>
                  <a:srgbClr val="414141"/>
                </a:solidFill>
                <a:latin typeface="Calibri"/>
                <a:cs typeface="Calibri"/>
              </a:rPr>
              <a:t>decide </a:t>
            </a:r>
            <a:r>
              <a:rPr sz="2400" spc="55" dirty="0">
                <a:solidFill>
                  <a:srgbClr val="414141"/>
                </a:solidFill>
                <a:latin typeface="Calibri"/>
                <a:cs typeface="Calibri"/>
              </a:rPr>
              <a:t>when </a:t>
            </a:r>
            <a:r>
              <a:rPr sz="2400" spc="-20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2400" spc="55" dirty="0">
                <a:solidFill>
                  <a:srgbClr val="414141"/>
                </a:solidFill>
                <a:latin typeface="Calibri"/>
                <a:cs typeface="Calibri"/>
              </a:rPr>
              <a:t>take </a:t>
            </a:r>
            <a:r>
              <a:rPr sz="2400" spc="100" dirty="0">
                <a:solidFill>
                  <a:srgbClr val="414141"/>
                </a:solidFill>
                <a:latin typeface="Calibri"/>
                <a:cs typeface="Calibri"/>
              </a:rPr>
              <a:t>a</a:t>
            </a:r>
            <a:r>
              <a:rPr sz="2400" spc="6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400" spc="50" dirty="0">
                <a:solidFill>
                  <a:srgbClr val="414141"/>
                </a:solidFill>
                <a:latin typeface="Calibri"/>
                <a:cs typeface="Calibri"/>
              </a:rPr>
              <a:t>snapshot,  </a:t>
            </a:r>
            <a:r>
              <a:rPr sz="2400" spc="75" dirty="0">
                <a:solidFill>
                  <a:srgbClr val="414141"/>
                </a:solidFill>
                <a:latin typeface="Calibri"/>
                <a:cs typeface="Calibri"/>
              </a:rPr>
              <a:t>and </a:t>
            </a:r>
            <a:r>
              <a:rPr sz="2400" dirty="0">
                <a:solidFill>
                  <a:srgbClr val="414141"/>
                </a:solidFill>
                <a:latin typeface="Calibri"/>
                <a:cs typeface="Calibri"/>
              </a:rPr>
              <a:t>of what</a:t>
            </a:r>
            <a:r>
              <a:rPr sz="2400" spc="13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400" spc="25" dirty="0">
                <a:solidFill>
                  <a:srgbClr val="414141"/>
                </a:solidFill>
                <a:latin typeface="Calibri"/>
                <a:cs typeface="Calibri"/>
              </a:rPr>
              <a:t>files</a:t>
            </a:r>
            <a:endParaRPr sz="2400">
              <a:latin typeface="Calibri"/>
              <a:cs typeface="Calibri"/>
            </a:endParaRPr>
          </a:p>
          <a:p>
            <a:pPr marL="469900" marR="5080" indent="-457200">
              <a:lnSpc>
                <a:spcPts val="2320"/>
              </a:lnSpc>
              <a:spcBef>
                <a:spcPts val="560"/>
              </a:spcBef>
              <a:buClr>
                <a:srgbClr val="E5425D"/>
              </a:buClr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400" spc="125" dirty="0">
                <a:solidFill>
                  <a:srgbClr val="414141"/>
                </a:solidFill>
                <a:latin typeface="Calibri"/>
                <a:cs typeface="Calibri"/>
              </a:rPr>
              <a:t>Have </a:t>
            </a:r>
            <a:r>
              <a:rPr sz="2400" spc="1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2400" dirty="0">
                <a:solidFill>
                  <a:srgbClr val="414141"/>
                </a:solidFill>
                <a:latin typeface="Calibri"/>
                <a:cs typeface="Calibri"/>
              </a:rPr>
              <a:t>ability </a:t>
            </a:r>
            <a:r>
              <a:rPr sz="2400" spc="-20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2400" spc="165" dirty="0">
                <a:solidFill>
                  <a:srgbClr val="414141"/>
                </a:solidFill>
                <a:latin typeface="Calibri"/>
                <a:cs typeface="Calibri"/>
              </a:rPr>
              <a:t>go </a:t>
            </a:r>
            <a:r>
              <a:rPr sz="2400" spc="125" dirty="0">
                <a:solidFill>
                  <a:srgbClr val="414141"/>
                </a:solidFill>
                <a:latin typeface="Calibri"/>
                <a:cs typeface="Calibri"/>
              </a:rPr>
              <a:t>back </a:t>
            </a:r>
            <a:r>
              <a:rPr sz="2400" spc="-20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2400" dirty="0">
                <a:solidFill>
                  <a:srgbClr val="414141"/>
                </a:solidFill>
                <a:latin typeface="Calibri"/>
                <a:cs typeface="Calibri"/>
              </a:rPr>
              <a:t>visit </a:t>
            </a:r>
            <a:r>
              <a:rPr sz="2400" spc="60" dirty="0">
                <a:solidFill>
                  <a:srgbClr val="414141"/>
                </a:solidFill>
                <a:latin typeface="Calibri"/>
                <a:cs typeface="Calibri"/>
              </a:rPr>
              <a:t>any  snapshot</a:t>
            </a:r>
            <a:endParaRPr sz="2400">
              <a:latin typeface="Calibri"/>
              <a:cs typeface="Calibri"/>
            </a:endParaRPr>
          </a:p>
          <a:p>
            <a:pPr marL="698500" marR="680085" lvl="1" indent="-457200">
              <a:lnSpc>
                <a:spcPct val="80000"/>
              </a:lnSpc>
              <a:spcBef>
                <a:spcPts val="480"/>
              </a:spcBef>
              <a:buClr>
                <a:srgbClr val="E5425D"/>
              </a:buClr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000" spc="75" dirty="0">
                <a:solidFill>
                  <a:srgbClr val="202020"/>
                </a:solidFill>
                <a:latin typeface="Calibri"/>
                <a:cs typeface="Calibri"/>
              </a:rPr>
              <a:t>Your </a:t>
            </a:r>
            <a:r>
              <a:rPr sz="2000" spc="60" dirty="0">
                <a:solidFill>
                  <a:srgbClr val="202020"/>
                </a:solidFill>
                <a:latin typeface="Calibri"/>
                <a:cs typeface="Calibri"/>
              </a:rPr>
              <a:t>snapshots </a:t>
            </a:r>
            <a:r>
              <a:rPr sz="2000" spc="-20" dirty="0">
                <a:solidFill>
                  <a:srgbClr val="202020"/>
                </a:solidFill>
                <a:latin typeface="Calibri"/>
                <a:cs typeface="Calibri"/>
              </a:rPr>
              <a:t>from </a:t>
            </a:r>
            <a:r>
              <a:rPr sz="2000" dirty="0">
                <a:solidFill>
                  <a:srgbClr val="202020"/>
                </a:solidFill>
                <a:latin typeface="Calibri"/>
                <a:cs typeface="Calibri"/>
              </a:rPr>
              <a:t>later </a:t>
            </a:r>
            <a:r>
              <a:rPr sz="2000" spc="50" dirty="0">
                <a:solidFill>
                  <a:srgbClr val="202020"/>
                </a:solidFill>
                <a:latin typeface="Calibri"/>
                <a:cs typeface="Calibri"/>
              </a:rPr>
              <a:t>on </a:t>
            </a:r>
            <a:r>
              <a:rPr sz="2000" spc="-25" dirty="0">
                <a:solidFill>
                  <a:srgbClr val="202020"/>
                </a:solidFill>
                <a:latin typeface="Calibri"/>
                <a:cs typeface="Calibri"/>
              </a:rPr>
              <a:t>will </a:t>
            </a:r>
            <a:r>
              <a:rPr sz="2000" spc="30" dirty="0">
                <a:solidFill>
                  <a:srgbClr val="202020"/>
                </a:solidFill>
                <a:latin typeface="Calibri"/>
                <a:cs typeface="Calibri"/>
              </a:rPr>
              <a:t>stay  </a:t>
            </a:r>
            <a:r>
              <a:rPr sz="2000" spc="25" dirty="0">
                <a:solidFill>
                  <a:srgbClr val="202020"/>
                </a:solidFill>
                <a:latin typeface="Calibri"/>
                <a:cs typeface="Calibri"/>
              </a:rPr>
              <a:t>around,</a:t>
            </a:r>
            <a:r>
              <a:rPr sz="2000" spc="55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000" spc="10" dirty="0">
                <a:solidFill>
                  <a:srgbClr val="202020"/>
                </a:solidFill>
                <a:latin typeface="Calibri"/>
                <a:cs typeface="Calibri"/>
              </a:rPr>
              <a:t>too</a:t>
            </a:r>
            <a:endParaRPr sz="20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401891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175" dirty="0"/>
              <a:t>Key </a:t>
            </a:r>
            <a:r>
              <a:rPr sz="3200" spc="114" dirty="0"/>
              <a:t>Concepts:</a:t>
            </a:r>
            <a:r>
              <a:rPr sz="3200" spc="-50" dirty="0"/>
              <a:t> </a:t>
            </a:r>
            <a:r>
              <a:rPr sz="3200" spc="40" dirty="0">
                <a:solidFill>
                  <a:srgbClr val="0000FF"/>
                </a:solidFill>
              </a:rPr>
              <a:t>Commit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244346"/>
            <a:ext cx="5381625" cy="2854325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710"/>
              </a:spcBef>
              <a:buClr>
                <a:srgbClr val="E5425D"/>
              </a:buClr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15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2800" spc="40" dirty="0">
                <a:solidFill>
                  <a:srgbClr val="414141"/>
                </a:solidFill>
                <a:latin typeface="Calibri"/>
                <a:cs typeface="Calibri"/>
              </a:rPr>
              <a:t>act </a:t>
            </a:r>
            <a:r>
              <a:rPr sz="2800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2800" spc="60" dirty="0">
                <a:solidFill>
                  <a:srgbClr val="414141"/>
                </a:solidFill>
                <a:latin typeface="Calibri"/>
                <a:cs typeface="Calibri"/>
              </a:rPr>
              <a:t>creating </a:t>
            </a:r>
            <a:r>
              <a:rPr sz="2800" spc="110" dirty="0">
                <a:solidFill>
                  <a:srgbClr val="414141"/>
                </a:solidFill>
                <a:latin typeface="Calibri"/>
                <a:cs typeface="Calibri"/>
              </a:rPr>
              <a:t>a</a:t>
            </a:r>
            <a:r>
              <a:rPr sz="2800" spc="15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snapshot</a:t>
            </a:r>
            <a:endParaRPr sz="280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615"/>
              </a:spcBef>
              <a:buClr>
                <a:srgbClr val="E5425D"/>
              </a:buClr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175" dirty="0">
                <a:solidFill>
                  <a:srgbClr val="414141"/>
                </a:solidFill>
                <a:latin typeface="Calibri"/>
                <a:cs typeface="Calibri"/>
              </a:rPr>
              <a:t>Can </a:t>
            </a:r>
            <a:r>
              <a:rPr sz="2800" spc="155" dirty="0">
                <a:solidFill>
                  <a:srgbClr val="414141"/>
                </a:solidFill>
                <a:latin typeface="Calibri"/>
                <a:cs typeface="Calibri"/>
              </a:rPr>
              <a:t>be </a:t>
            </a:r>
            <a:r>
              <a:rPr sz="2800" spc="11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800" spc="55" dirty="0">
                <a:solidFill>
                  <a:srgbClr val="414141"/>
                </a:solidFill>
                <a:latin typeface="Calibri"/>
                <a:cs typeface="Calibri"/>
              </a:rPr>
              <a:t>noun </a:t>
            </a:r>
            <a:r>
              <a:rPr sz="2800" spc="10" dirty="0">
                <a:solidFill>
                  <a:srgbClr val="414141"/>
                </a:solidFill>
                <a:latin typeface="Calibri"/>
                <a:cs typeface="Calibri"/>
              </a:rPr>
              <a:t>or</a:t>
            </a:r>
            <a:r>
              <a:rPr sz="2800" spc="-8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verb</a:t>
            </a:r>
            <a:endParaRPr sz="2800">
              <a:latin typeface="Calibri"/>
              <a:cs typeface="Calibri"/>
            </a:endParaRPr>
          </a:p>
          <a:p>
            <a:pPr marL="698500" lvl="1" indent="-457200">
              <a:lnSpc>
                <a:spcPct val="100000"/>
              </a:lnSpc>
              <a:spcBef>
                <a:spcPts val="540"/>
              </a:spcBef>
              <a:buClr>
                <a:srgbClr val="E5425D"/>
              </a:buClr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105" dirty="0">
                <a:solidFill>
                  <a:srgbClr val="202020"/>
                </a:solidFill>
                <a:latin typeface="Calibri"/>
                <a:cs typeface="Calibri"/>
              </a:rPr>
              <a:t>“I </a:t>
            </a:r>
            <a:r>
              <a:rPr sz="2400" spc="35" dirty="0">
                <a:solidFill>
                  <a:srgbClr val="202020"/>
                </a:solidFill>
                <a:latin typeface="Calibri"/>
                <a:cs typeface="Calibri"/>
              </a:rPr>
              <a:t>commited</a:t>
            </a:r>
            <a:r>
              <a:rPr sz="2400" spc="-19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400" spc="75" dirty="0">
                <a:solidFill>
                  <a:srgbClr val="202020"/>
                </a:solidFill>
                <a:latin typeface="Calibri"/>
                <a:cs typeface="Calibri"/>
              </a:rPr>
              <a:t>code”</a:t>
            </a:r>
            <a:endParaRPr sz="2400">
              <a:latin typeface="Calibri"/>
              <a:cs typeface="Calibri"/>
            </a:endParaRPr>
          </a:p>
          <a:p>
            <a:pPr marL="698500" lvl="1" indent="-457200">
              <a:lnSpc>
                <a:spcPct val="100000"/>
              </a:lnSpc>
              <a:spcBef>
                <a:spcPts val="620"/>
              </a:spcBef>
              <a:buClr>
                <a:srgbClr val="E5425D"/>
              </a:buClr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400" spc="-105" dirty="0">
                <a:solidFill>
                  <a:srgbClr val="202020"/>
                </a:solidFill>
                <a:latin typeface="Calibri"/>
                <a:cs typeface="Calibri"/>
              </a:rPr>
              <a:t>“I </a:t>
            </a:r>
            <a:r>
              <a:rPr sz="2400" spc="-5" dirty="0">
                <a:solidFill>
                  <a:srgbClr val="202020"/>
                </a:solidFill>
                <a:latin typeface="Calibri"/>
                <a:cs typeface="Calibri"/>
              </a:rPr>
              <a:t>just </a:t>
            </a:r>
            <a:r>
              <a:rPr sz="2400" spc="80" dirty="0">
                <a:solidFill>
                  <a:srgbClr val="202020"/>
                </a:solidFill>
                <a:latin typeface="Calibri"/>
                <a:cs typeface="Calibri"/>
              </a:rPr>
              <a:t>made </a:t>
            </a:r>
            <a:r>
              <a:rPr sz="2400" spc="100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2400" spc="65" dirty="0">
                <a:solidFill>
                  <a:srgbClr val="202020"/>
                </a:solidFill>
                <a:latin typeface="Calibri"/>
                <a:cs typeface="Calibri"/>
              </a:rPr>
              <a:t>new</a:t>
            </a:r>
            <a:r>
              <a:rPr sz="2400" spc="-155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400" spc="-15" dirty="0">
                <a:solidFill>
                  <a:srgbClr val="202020"/>
                </a:solidFill>
                <a:latin typeface="Calibri"/>
                <a:cs typeface="Calibri"/>
              </a:rPr>
              <a:t>commit”</a:t>
            </a:r>
            <a:endParaRPr sz="2400">
              <a:latin typeface="Calibri"/>
              <a:cs typeface="Calibri"/>
            </a:endParaRPr>
          </a:p>
          <a:p>
            <a:pPr marL="469900" marR="5080" indent="-457200">
              <a:lnSpc>
                <a:spcPts val="3329"/>
              </a:lnSpc>
              <a:spcBef>
                <a:spcPts val="855"/>
              </a:spcBef>
              <a:buClr>
                <a:srgbClr val="E5425D"/>
              </a:buClr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50" dirty="0">
                <a:solidFill>
                  <a:srgbClr val="414141"/>
                </a:solidFill>
                <a:latin typeface="Calibri"/>
                <a:cs typeface="Calibri"/>
              </a:rPr>
              <a:t>Essentially, </a:t>
            </a:r>
            <a:r>
              <a:rPr sz="2800" spc="11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800" spc="35" dirty="0">
                <a:solidFill>
                  <a:srgbClr val="414141"/>
                </a:solidFill>
                <a:latin typeface="Calibri"/>
                <a:cs typeface="Calibri"/>
              </a:rPr>
              <a:t>project </a:t>
            </a:r>
            <a:r>
              <a:rPr sz="2800" spc="65" dirty="0">
                <a:solidFill>
                  <a:srgbClr val="414141"/>
                </a:solidFill>
                <a:latin typeface="Calibri"/>
                <a:cs typeface="Calibri"/>
              </a:rPr>
              <a:t>is </a:t>
            </a:r>
            <a:r>
              <a:rPr sz="2800" spc="100" dirty="0">
                <a:solidFill>
                  <a:srgbClr val="414141"/>
                </a:solidFill>
                <a:latin typeface="Calibri"/>
                <a:cs typeface="Calibri"/>
              </a:rPr>
              <a:t>made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up  </a:t>
            </a:r>
            <a:r>
              <a:rPr sz="2800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2800" spc="11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800" spc="80" dirty="0">
                <a:solidFill>
                  <a:srgbClr val="414141"/>
                </a:solidFill>
                <a:latin typeface="Calibri"/>
                <a:cs typeface="Calibri"/>
              </a:rPr>
              <a:t>bunch </a:t>
            </a:r>
            <a:r>
              <a:rPr sz="2800" dirty="0">
                <a:solidFill>
                  <a:srgbClr val="414141"/>
                </a:solidFill>
                <a:latin typeface="Calibri"/>
                <a:cs typeface="Calibri"/>
              </a:rPr>
              <a:t>of</a:t>
            </a:r>
            <a:r>
              <a:rPr sz="2800" spc="14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30" dirty="0">
                <a:solidFill>
                  <a:srgbClr val="414141"/>
                </a:solidFill>
                <a:latin typeface="Calibri"/>
                <a:cs typeface="Calibri"/>
              </a:rPr>
              <a:t>commits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401891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175" dirty="0"/>
              <a:t>Key </a:t>
            </a:r>
            <a:r>
              <a:rPr sz="3200" spc="114" dirty="0"/>
              <a:t>Concepts:</a:t>
            </a:r>
            <a:r>
              <a:rPr sz="3200" spc="-50" dirty="0"/>
              <a:t> </a:t>
            </a:r>
            <a:r>
              <a:rPr sz="3200" spc="40" dirty="0">
                <a:solidFill>
                  <a:srgbClr val="0000FF"/>
                </a:solidFill>
              </a:rPr>
              <a:t>Commit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8" y="1256029"/>
            <a:ext cx="5649595" cy="3406140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469900" marR="572135" indent="-457200">
              <a:lnSpc>
                <a:spcPct val="76900"/>
              </a:lnSpc>
              <a:spcBef>
                <a:spcPts val="819"/>
              </a:spcBef>
              <a:buClr>
                <a:srgbClr val="E5425D"/>
              </a:buClr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600" spc="50" dirty="0">
                <a:solidFill>
                  <a:srgbClr val="414141"/>
                </a:solidFill>
                <a:latin typeface="Calibri"/>
                <a:cs typeface="Calibri"/>
              </a:rPr>
              <a:t>Commits </a:t>
            </a:r>
            <a:r>
              <a:rPr sz="2600" spc="35" dirty="0">
                <a:solidFill>
                  <a:srgbClr val="414141"/>
                </a:solidFill>
                <a:latin typeface="Calibri"/>
                <a:cs typeface="Calibri"/>
              </a:rPr>
              <a:t>contain </a:t>
            </a:r>
            <a:r>
              <a:rPr sz="2600" spc="25" dirty="0">
                <a:solidFill>
                  <a:srgbClr val="414141"/>
                </a:solidFill>
                <a:latin typeface="Calibri"/>
                <a:cs typeface="Calibri"/>
              </a:rPr>
              <a:t>three </a:t>
            </a:r>
            <a:r>
              <a:rPr sz="2600" spc="125" dirty="0">
                <a:solidFill>
                  <a:srgbClr val="414141"/>
                </a:solidFill>
                <a:latin typeface="Calibri"/>
                <a:cs typeface="Calibri"/>
              </a:rPr>
              <a:t>pieces </a:t>
            </a:r>
            <a:r>
              <a:rPr sz="2600" dirty="0">
                <a:solidFill>
                  <a:srgbClr val="414141"/>
                </a:solidFill>
                <a:latin typeface="Calibri"/>
                <a:cs typeface="Calibri"/>
              </a:rPr>
              <a:t>of  </a:t>
            </a:r>
            <a:r>
              <a:rPr sz="2600" spc="-15" dirty="0">
                <a:solidFill>
                  <a:srgbClr val="414141"/>
                </a:solidFill>
                <a:latin typeface="Calibri"/>
                <a:cs typeface="Calibri"/>
              </a:rPr>
              <a:t>information:</a:t>
            </a:r>
            <a:endParaRPr sz="2600">
              <a:latin typeface="Calibri"/>
              <a:cs typeface="Calibri"/>
            </a:endParaRPr>
          </a:p>
          <a:p>
            <a:pPr marL="520700" marR="732790" indent="-508000">
              <a:lnSpc>
                <a:spcPts val="2580"/>
              </a:lnSpc>
              <a:spcBef>
                <a:spcPts val="540"/>
              </a:spcBef>
              <a:buClr>
                <a:srgbClr val="E5425D"/>
              </a:buClr>
              <a:buAutoNum type="arabicPeriod"/>
              <a:tabLst>
                <a:tab pos="526415" algn="l"/>
                <a:tab pos="527050" algn="l"/>
              </a:tabLst>
            </a:pPr>
            <a:r>
              <a:rPr sz="2600" spc="-10" dirty="0">
                <a:solidFill>
                  <a:srgbClr val="414141"/>
                </a:solidFill>
                <a:latin typeface="Calibri"/>
                <a:cs typeface="Calibri"/>
              </a:rPr>
              <a:t>Information </a:t>
            </a:r>
            <a:r>
              <a:rPr sz="2600" spc="35" dirty="0">
                <a:solidFill>
                  <a:srgbClr val="414141"/>
                </a:solidFill>
                <a:latin typeface="Calibri"/>
                <a:cs typeface="Calibri"/>
              </a:rPr>
              <a:t>about </a:t>
            </a:r>
            <a:r>
              <a:rPr sz="2600" spc="50" dirty="0">
                <a:solidFill>
                  <a:srgbClr val="414141"/>
                </a:solidFill>
                <a:latin typeface="Calibri"/>
                <a:cs typeface="Calibri"/>
              </a:rPr>
              <a:t>how </a:t>
            </a:r>
            <a:r>
              <a:rPr sz="2600" spc="15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2600" spc="25" dirty="0">
                <a:solidFill>
                  <a:srgbClr val="414141"/>
                </a:solidFill>
                <a:latin typeface="Calibri"/>
                <a:cs typeface="Calibri"/>
              </a:rPr>
              <a:t>files  </a:t>
            </a:r>
            <a:r>
              <a:rPr sz="2600" spc="125" dirty="0">
                <a:solidFill>
                  <a:srgbClr val="414141"/>
                </a:solidFill>
                <a:latin typeface="Calibri"/>
                <a:cs typeface="Calibri"/>
              </a:rPr>
              <a:t>changed </a:t>
            </a:r>
            <a:r>
              <a:rPr sz="2600" spc="-25" dirty="0">
                <a:solidFill>
                  <a:srgbClr val="414141"/>
                </a:solidFill>
                <a:latin typeface="Calibri"/>
                <a:cs typeface="Calibri"/>
              </a:rPr>
              <a:t>from</a:t>
            </a:r>
            <a:r>
              <a:rPr sz="2600" spc="2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00" spc="55" dirty="0">
                <a:solidFill>
                  <a:srgbClr val="414141"/>
                </a:solidFill>
                <a:latin typeface="Calibri"/>
                <a:cs typeface="Calibri"/>
              </a:rPr>
              <a:t>previously</a:t>
            </a:r>
            <a:endParaRPr sz="2600">
              <a:latin typeface="Calibri"/>
              <a:cs typeface="Calibri"/>
            </a:endParaRPr>
          </a:p>
          <a:p>
            <a:pPr marL="520700" marR="784225" indent="-508000">
              <a:lnSpc>
                <a:spcPct val="79400"/>
              </a:lnSpc>
              <a:spcBef>
                <a:spcPts val="645"/>
              </a:spcBef>
              <a:buClr>
                <a:srgbClr val="E5425D"/>
              </a:buClr>
              <a:buAutoNum type="arabicPeriod"/>
              <a:tabLst>
                <a:tab pos="526415" algn="l"/>
                <a:tab pos="527050" algn="l"/>
              </a:tabLst>
            </a:pPr>
            <a:r>
              <a:rPr sz="2600" spc="175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600" spc="75" dirty="0">
                <a:solidFill>
                  <a:srgbClr val="414141"/>
                </a:solidFill>
                <a:latin typeface="Calibri"/>
                <a:cs typeface="Calibri"/>
              </a:rPr>
              <a:t>reference </a:t>
            </a:r>
            <a:r>
              <a:rPr sz="2600" spc="-25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2600" spc="15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2600" spc="0" dirty="0">
                <a:solidFill>
                  <a:srgbClr val="414141"/>
                </a:solidFill>
                <a:latin typeface="Calibri"/>
                <a:cs typeface="Calibri"/>
              </a:rPr>
              <a:t>commit </a:t>
            </a:r>
            <a:r>
              <a:rPr sz="2600" spc="-45" dirty="0">
                <a:solidFill>
                  <a:srgbClr val="414141"/>
                </a:solidFill>
                <a:latin typeface="Calibri"/>
                <a:cs typeface="Calibri"/>
              </a:rPr>
              <a:t>that  </a:t>
            </a:r>
            <a:r>
              <a:rPr sz="2600" spc="105" dirty="0">
                <a:solidFill>
                  <a:srgbClr val="414141"/>
                </a:solidFill>
                <a:latin typeface="Calibri"/>
                <a:cs typeface="Calibri"/>
              </a:rPr>
              <a:t>came </a:t>
            </a:r>
            <a:r>
              <a:rPr sz="2600" spc="60" dirty="0">
                <a:solidFill>
                  <a:srgbClr val="414141"/>
                </a:solidFill>
                <a:latin typeface="Calibri"/>
                <a:cs typeface="Calibri"/>
              </a:rPr>
              <a:t>before</a:t>
            </a:r>
            <a:r>
              <a:rPr sz="2600" spc="5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00" spc="-100" dirty="0">
                <a:solidFill>
                  <a:srgbClr val="414141"/>
                </a:solidFill>
                <a:latin typeface="Calibri"/>
                <a:cs typeface="Calibri"/>
              </a:rPr>
              <a:t>it</a:t>
            </a:r>
            <a:endParaRPr sz="2600">
              <a:latin typeface="Calibri"/>
              <a:cs typeface="Calibri"/>
            </a:endParaRPr>
          </a:p>
          <a:p>
            <a:pPr marL="698500" lvl="1" indent="-457200">
              <a:lnSpc>
                <a:spcPts val="2615"/>
              </a:lnSpc>
              <a:buClr>
                <a:srgbClr val="E5425D"/>
              </a:buClr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2200" spc="90" dirty="0">
                <a:solidFill>
                  <a:srgbClr val="202020"/>
                </a:solidFill>
                <a:latin typeface="Calibri"/>
                <a:cs typeface="Calibri"/>
              </a:rPr>
              <a:t>Called </a:t>
            </a:r>
            <a:r>
              <a:rPr sz="2200" spc="1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2200" dirty="0">
                <a:solidFill>
                  <a:srgbClr val="202020"/>
                </a:solidFill>
                <a:latin typeface="Calibri"/>
                <a:cs typeface="Calibri"/>
              </a:rPr>
              <a:t>“</a:t>
            </a:r>
            <a:r>
              <a:rPr sz="2200" dirty="0">
                <a:solidFill>
                  <a:srgbClr val="0000FF"/>
                </a:solidFill>
                <a:latin typeface="Calibri"/>
                <a:cs typeface="Calibri"/>
              </a:rPr>
              <a:t>parent</a:t>
            </a:r>
            <a:r>
              <a:rPr sz="2200" spc="9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2200" spc="-15" dirty="0">
                <a:solidFill>
                  <a:srgbClr val="0000FF"/>
                </a:solidFill>
                <a:latin typeface="Calibri"/>
                <a:cs typeface="Calibri"/>
              </a:rPr>
              <a:t>commit</a:t>
            </a:r>
            <a:r>
              <a:rPr sz="2200" spc="-15" dirty="0">
                <a:solidFill>
                  <a:srgbClr val="202020"/>
                </a:solidFill>
                <a:latin typeface="Calibri"/>
                <a:cs typeface="Calibri"/>
              </a:rPr>
              <a:t>”</a:t>
            </a:r>
            <a:endParaRPr sz="2200">
              <a:latin typeface="Calibri"/>
              <a:cs typeface="Calibri"/>
            </a:endParaRPr>
          </a:p>
          <a:p>
            <a:pPr marL="520700" indent="-508000">
              <a:lnSpc>
                <a:spcPts val="3085"/>
              </a:lnSpc>
              <a:buClr>
                <a:srgbClr val="E5425D"/>
              </a:buClr>
              <a:buAutoNum type="arabicPeriod"/>
              <a:tabLst>
                <a:tab pos="526415" algn="l"/>
                <a:tab pos="527050" algn="l"/>
              </a:tabLst>
            </a:pPr>
            <a:r>
              <a:rPr sz="2600" spc="175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600" spc="85" dirty="0">
                <a:solidFill>
                  <a:srgbClr val="0000FF"/>
                </a:solidFill>
                <a:latin typeface="Calibri"/>
                <a:cs typeface="Calibri"/>
              </a:rPr>
              <a:t>hash </a:t>
            </a:r>
            <a:r>
              <a:rPr sz="2600" spc="140" dirty="0">
                <a:solidFill>
                  <a:srgbClr val="0000FF"/>
                </a:solidFill>
                <a:latin typeface="Calibri"/>
                <a:cs typeface="Calibri"/>
              </a:rPr>
              <a:t>code</a:t>
            </a:r>
            <a:r>
              <a:rPr sz="2600" spc="-20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2600" spc="75" dirty="0">
                <a:solidFill>
                  <a:srgbClr val="202020"/>
                </a:solidFill>
                <a:latin typeface="Calibri"/>
                <a:cs typeface="Calibri"/>
              </a:rPr>
              <a:t>name</a:t>
            </a:r>
            <a:endParaRPr sz="2600">
              <a:latin typeface="Calibri"/>
              <a:cs typeface="Calibri"/>
            </a:endParaRPr>
          </a:p>
          <a:p>
            <a:pPr marL="698500" lvl="1" indent="-457200">
              <a:lnSpc>
                <a:spcPts val="2039"/>
              </a:lnSpc>
              <a:buClr>
                <a:srgbClr val="E5425D"/>
              </a:buClr>
              <a:buFont typeface="Arial"/>
              <a:buChar char="•"/>
              <a:tabLst>
                <a:tab pos="697865" algn="l"/>
                <a:tab pos="698500" algn="l"/>
              </a:tabLst>
            </a:pPr>
            <a:r>
              <a:rPr sz="1900" spc="-35" dirty="0">
                <a:solidFill>
                  <a:srgbClr val="202020"/>
                </a:solidFill>
                <a:latin typeface="Calibri"/>
                <a:cs typeface="Calibri"/>
              </a:rPr>
              <a:t>Will </a:t>
            </a:r>
            <a:r>
              <a:rPr sz="1900" spc="50" dirty="0">
                <a:solidFill>
                  <a:srgbClr val="202020"/>
                </a:solidFill>
                <a:latin typeface="Calibri"/>
                <a:cs typeface="Calibri"/>
              </a:rPr>
              <a:t>look </a:t>
            </a:r>
            <a:r>
              <a:rPr sz="1900" spc="40" dirty="0">
                <a:solidFill>
                  <a:srgbClr val="202020"/>
                </a:solidFill>
                <a:latin typeface="Calibri"/>
                <a:cs typeface="Calibri"/>
              </a:rPr>
              <a:t>something</a:t>
            </a:r>
            <a:r>
              <a:rPr sz="1900" spc="15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1900" spc="10" dirty="0">
                <a:solidFill>
                  <a:srgbClr val="202020"/>
                </a:solidFill>
                <a:latin typeface="Calibri"/>
                <a:cs typeface="Calibri"/>
              </a:rPr>
              <a:t>like:</a:t>
            </a:r>
            <a:endParaRPr sz="1900">
              <a:latin typeface="Calibri"/>
              <a:cs typeface="Calibri"/>
            </a:endParaRPr>
          </a:p>
          <a:p>
            <a:pPr marL="698500">
              <a:lnSpc>
                <a:spcPts val="2060"/>
              </a:lnSpc>
            </a:pPr>
            <a:r>
              <a:rPr sz="1900" spc="90" dirty="0">
                <a:solidFill>
                  <a:srgbClr val="202020"/>
                </a:solidFill>
                <a:latin typeface="Calibri"/>
                <a:cs typeface="Calibri"/>
              </a:rPr>
              <a:t>fb2d2ec5069fc6776c80b3ad6b7cbde3cade4e</a:t>
            </a:r>
            <a:endParaRPr sz="19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485838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175" dirty="0"/>
              <a:t>Key </a:t>
            </a:r>
            <a:r>
              <a:rPr sz="3200" spc="114" dirty="0"/>
              <a:t>Concepts:</a:t>
            </a:r>
            <a:r>
              <a:rPr sz="3200" spc="-20" dirty="0"/>
              <a:t> </a:t>
            </a:r>
            <a:r>
              <a:rPr sz="3200" spc="80" dirty="0">
                <a:solidFill>
                  <a:srgbClr val="0000FF"/>
                </a:solidFill>
              </a:rPr>
              <a:t>Repositories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244346"/>
            <a:ext cx="5117465" cy="2704465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520700" indent="-508000">
              <a:lnSpc>
                <a:spcPct val="100000"/>
              </a:lnSpc>
              <a:spcBef>
                <a:spcPts val="71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40" dirty="0">
                <a:solidFill>
                  <a:srgbClr val="414141"/>
                </a:solidFill>
                <a:latin typeface="Calibri"/>
                <a:cs typeface="Calibri"/>
              </a:rPr>
              <a:t>Often </a:t>
            </a:r>
            <a:r>
              <a:rPr sz="2800" spc="65" dirty="0">
                <a:solidFill>
                  <a:srgbClr val="414141"/>
                </a:solidFill>
                <a:latin typeface="Calibri"/>
                <a:cs typeface="Calibri"/>
              </a:rPr>
              <a:t>shortened </a:t>
            </a:r>
            <a:r>
              <a:rPr sz="2800" spc="-25" dirty="0">
                <a:solidFill>
                  <a:srgbClr val="414141"/>
                </a:solidFill>
                <a:latin typeface="Calibri"/>
                <a:cs typeface="Calibri"/>
              </a:rPr>
              <a:t>to</a:t>
            </a:r>
            <a:r>
              <a:rPr sz="2800" spc="13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25" dirty="0">
                <a:solidFill>
                  <a:srgbClr val="414141"/>
                </a:solidFill>
                <a:latin typeface="Calibri"/>
                <a:cs typeface="Calibri"/>
              </a:rPr>
              <a:t>‘</a:t>
            </a:r>
            <a:r>
              <a:rPr sz="2800" spc="25" dirty="0">
                <a:solidFill>
                  <a:srgbClr val="0000FF"/>
                </a:solidFill>
                <a:latin typeface="Calibri"/>
                <a:cs typeface="Calibri"/>
              </a:rPr>
              <a:t>repo</a:t>
            </a:r>
            <a:r>
              <a:rPr sz="2800" spc="25" dirty="0">
                <a:solidFill>
                  <a:srgbClr val="414141"/>
                </a:solidFill>
                <a:latin typeface="Calibri"/>
                <a:cs typeface="Calibri"/>
              </a:rPr>
              <a:t>’</a:t>
            </a:r>
            <a:endParaRPr sz="2800">
              <a:latin typeface="Calibri"/>
              <a:cs typeface="Calibri"/>
            </a:endParaRPr>
          </a:p>
          <a:p>
            <a:pPr marL="520700" marR="5080" indent="-508000">
              <a:lnSpc>
                <a:spcPts val="3329"/>
              </a:lnSpc>
              <a:spcBef>
                <a:spcPts val="75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185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800" spc="50" dirty="0">
                <a:solidFill>
                  <a:srgbClr val="414141"/>
                </a:solidFill>
                <a:latin typeface="Calibri"/>
                <a:cs typeface="Calibri"/>
              </a:rPr>
              <a:t>collection </a:t>
            </a:r>
            <a:r>
              <a:rPr sz="2800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2800" spc="5" dirty="0">
                <a:solidFill>
                  <a:srgbClr val="414141"/>
                </a:solidFill>
                <a:latin typeface="Calibri"/>
                <a:cs typeface="Calibri"/>
              </a:rPr>
              <a:t>all </a:t>
            </a:r>
            <a:r>
              <a:rPr sz="2800" spc="15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2800" spc="30" dirty="0">
                <a:solidFill>
                  <a:srgbClr val="414141"/>
                </a:solidFill>
                <a:latin typeface="Calibri"/>
                <a:cs typeface="Calibri"/>
              </a:rPr>
              <a:t>files </a:t>
            </a:r>
            <a:r>
              <a:rPr sz="2800" spc="90" dirty="0">
                <a:solidFill>
                  <a:srgbClr val="414141"/>
                </a:solidFill>
                <a:latin typeface="Calibri"/>
                <a:cs typeface="Calibri"/>
              </a:rPr>
              <a:t>and  </a:t>
            </a:r>
            <a:r>
              <a:rPr sz="2800" spc="15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2800" spc="10" dirty="0">
                <a:solidFill>
                  <a:srgbClr val="414141"/>
                </a:solidFill>
                <a:latin typeface="Calibri"/>
                <a:cs typeface="Calibri"/>
              </a:rPr>
              <a:t>history </a:t>
            </a:r>
            <a:r>
              <a:rPr sz="2800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those</a:t>
            </a:r>
            <a:r>
              <a:rPr sz="2800" spc="30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30" dirty="0">
                <a:solidFill>
                  <a:srgbClr val="414141"/>
                </a:solidFill>
                <a:latin typeface="Calibri"/>
                <a:cs typeface="Calibri"/>
              </a:rPr>
              <a:t>files</a:t>
            </a:r>
            <a:endParaRPr sz="2800">
              <a:latin typeface="Calibri"/>
              <a:cs typeface="Calibri"/>
            </a:endParaRPr>
          </a:p>
          <a:p>
            <a:pPr marL="749300" lvl="1" indent="-279400">
              <a:lnSpc>
                <a:spcPct val="100000"/>
              </a:lnSpc>
              <a:spcBef>
                <a:spcPts val="505"/>
              </a:spcBef>
              <a:buClr>
                <a:srgbClr val="E5425D"/>
              </a:buClr>
              <a:buFont typeface="Arial"/>
              <a:buChar char="•"/>
              <a:tabLst>
                <a:tab pos="755015" algn="l"/>
                <a:tab pos="755650" algn="l"/>
              </a:tabLst>
            </a:pPr>
            <a:r>
              <a:rPr sz="2400" spc="90" dirty="0">
                <a:solidFill>
                  <a:srgbClr val="202020"/>
                </a:solidFill>
                <a:latin typeface="Calibri"/>
                <a:cs typeface="Calibri"/>
              </a:rPr>
              <a:t>Consists </a:t>
            </a:r>
            <a:r>
              <a:rPr sz="2400" dirty="0">
                <a:solidFill>
                  <a:srgbClr val="202020"/>
                </a:solidFill>
                <a:latin typeface="Calibri"/>
                <a:cs typeface="Calibri"/>
              </a:rPr>
              <a:t>of </a:t>
            </a:r>
            <a:r>
              <a:rPr sz="2400" spc="0" dirty="0">
                <a:solidFill>
                  <a:srgbClr val="202020"/>
                </a:solidFill>
                <a:latin typeface="Calibri"/>
                <a:cs typeface="Calibri"/>
              </a:rPr>
              <a:t>all </a:t>
            </a:r>
            <a:r>
              <a:rPr sz="2400" spc="25" dirty="0">
                <a:solidFill>
                  <a:srgbClr val="202020"/>
                </a:solidFill>
                <a:latin typeface="Calibri"/>
                <a:cs typeface="Calibri"/>
              </a:rPr>
              <a:t>your</a:t>
            </a:r>
            <a:r>
              <a:rPr sz="2400" spc="18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400" spc="25" dirty="0">
                <a:solidFill>
                  <a:srgbClr val="202020"/>
                </a:solidFill>
                <a:latin typeface="Calibri"/>
                <a:cs typeface="Calibri"/>
              </a:rPr>
              <a:t>commits</a:t>
            </a:r>
            <a:endParaRPr sz="2400">
              <a:latin typeface="Calibri"/>
              <a:cs typeface="Calibri"/>
            </a:endParaRPr>
          </a:p>
          <a:p>
            <a:pPr marL="749300" marR="18415" lvl="1" indent="-279400">
              <a:lnSpc>
                <a:spcPts val="2820"/>
              </a:lnSpc>
              <a:spcBef>
                <a:spcPts val="765"/>
              </a:spcBef>
              <a:buClr>
                <a:srgbClr val="E5425D"/>
              </a:buClr>
              <a:buFont typeface="Arial"/>
              <a:buChar char="•"/>
              <a:tabLst>
                <a:tab pos="755015" algn="l"/>
                <a:tab pos="755650" algn="l"/>
              </a:tabLst>
            </a:pPr>
            <a:r>
              <a:rPr sz="2400" spc="100" dirty="0">
                <a:solidFill>
                  <a:srgbClr val="202020"/>
                </a:solidFill>
                <a:latin typeface="Calibri"/>
                <a:cs typeface="Calibri"/>
              </a:rPr>
              <a:t>Place </a:t>
            </a:r>
            <a:r>
              <a:rPr sz="2400" spc="55" dirty="0">
                <a:solidFill>
                  <a:srgbClr val="202020"/>
                </a:solidFill>
                <a:latin typeface="Calibri"/>
                <a:cs typeface="Calibri"/>
              </a:rPr>
              <a:t>where </a:t>
            </a:r>
            <a:r>
              <a:rPr sz="2400" spc="0" dirty="0">
                <a:solidFill>
                  <a:srgbClr val="202020"/>
                </a:solidFill>
                <a:latin typeface="Calibri"/>
                <a:cs typeface="Calibri"/>
              </a:rPr>
              <a:t>all </a:t>
            </a:r>
            <a:r>
              <a:rPr sz="2400" spc="25" dirty="0">
                <a:solidFill>
                  <a:srgbClr val="202020"/>
                </a:solidFill>
                <a:latin typeface="Calibri"/>
                <a:cs typeface="Calibri"/>
              </a:rPr>
              <a:t>your </a:t>
            </a:r>
            <a:r>
              <a:rPr sz="2400" spc="35" dirty="0">
                <a:solidFill>
                  <a:srgbClr val="202020"/>
                </a:solidFill>
                <a:latin typeface="Calibri"/>
                <a:cs typeface="Calibri"/>
              </a:rPr>
              <a:t>hard </a:t>
            </a:r>
            <a:r>
              <a:rPr sz="2400" spc="30" dirty="0">
                <a:solidFill>
                  <a:srgbClr val="202020"/>
                </a:solidFill>
                <a:latin typeface="Calibri"/>
                <a:cs typeface="Calibri"/>
              </a:rPr>
              <a:t>work </a:t>
            </a:r>
            <a:r>
              <a:rPr sz="2400" spc="55" dirty="0">
                <a:solidFill>
                  <a:srgbClr val="202020"/>
                </a:solidFill>
                <a:latin typeface="Calibri"/>
                <a:cs typeface="Calibri"/>
              </a:rPr>
              <a:t>is  </a:t>
            </a:r>
            <a:r>
              <a:rPr sz="2400" spc="50" dirty="0">
                <a:solidFill>
                  <a:srgbClr val="202020"/>
                </a:solidFill>
                <a:latin typeface="Calibri"/>
                <a:cs typeface="Calibri"/>
              </a:rPr>
              <a:t>stored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485838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175" dirty="0"/>
              <a:t>Key </a:t>
            </a:r>
            <a:r>
              <a:rPr sz="3200" spc="114" dirty="0"/>
              <a:t>Concepts:</a:t>
            </a:r>
            <a:r>
              <a:rPr sz="3200" spc="-20" dirty="0"/>
              <a:t> </a:t>
            </a:r>
            <a:r>
              <a:rPr sz="3200" spc="80" dirty="0">
                <a:solidFill>
                  <a:srgbClr val="0000FF"/>
                </a:solidFill>
              </a:rPr>
              <a:t>Repositories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322070"/>
            <a:ext cx="5300980" cy="318262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520700" marR="156845" indent="-508000">
              <a:lnSpc>
                <a:spcPts val="3300"/>
              </a:lnSpc>
              <a:spcBef>
                <a:spcPts val="26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175" dirty="0">
                <a:solidFill>
                  <a:srgbClr val="414141"/>
                </a:solidFill>
                <a:latin typeface="Calibri"/>
                <a:cs typeface="Calibri"/>
              </a:rPr>
              <a:t>Can </a:t>
            </a:r>
            <a:r>
              <a:rPr sz="2800" spc="40" dirty="0">
                <a:solidFill>
                  <a:srgbClr val="414141"/>
                </a:solidFill>
                <a:latin typeface="Calibri"/>
                <a:cs typeface="Calibri"/>
              </a:rPr>
              <a:t>live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2800" spc="11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800" spc="65" dirty="0">
                <a:solidFill>
                  <a:srgbClr val="414141"/>
                </a:solidFill>
                <a:latin typeface="Calibri"/>
                <a:cs typeface="Calibri"/>
              </a:rPr>
              <a:t>local machine</a:t>
            </a:r>
            <a:r>
              <a:rPr sz="2800" spc="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10" dirty="0">
                <a:solidFill>
                  <a:srgbClr val="414141"/>
                </a:solidFill>
                <a:latin typeface="Calibri"/>
                <a:cs typeface="Calibri"/>
              </a:rPr>
              <a:t>or 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2800" spc="11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800" spc="30" dirty="0">
                <a:solidFill>
                  <a:srgbClr val="414141"/>
                </a:solidFill>
                <a:latin typeface="Calibri"/>
                <a:cs typeface="Calibri"/>
              </a:rPr>
              <a:t>remote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server</a:t>
            </a:r>
            <a:r>
              <a:rPr sz="2800" spc="10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-40" dirty="0">
                <a:solidFill>
                  <a:srgbClr val="414141"/>
                </a:solidFill>
                <a:latin typeface="Calibri"/>
                <a:cs typeface="Calibri"/>
              </a:rPr>
              <a:t>(GitHub!)</a:t>
            </a:r>
            <a:endParaRPr sz="2800">
              <a:latin typeface="Calibri"/>
              <a:cs typeface="Calibri"/>
            </a:endParaRPr>
          </a:p>
          <a:p>
            <a:pPr marL="520700" marR="5080" indent="-508000">
              <a:lnSpc>
                <a:spcPct val="100099"/>
              </a:lnSpc>
              <a:spcBef>
                <a:spcPts val="605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15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2800" spc="40" dirty="0">
                <a:solidFill>
                  <a:srgbClr val="414141"/>
                </a:solidFill>
                <a:latin typeface="Calibri"/>
                <a:cs typeface="Calibri"/>
              </a:rPr>
              <a:t>act </a:t>
            </a:r>
            <a:r>
              <a:rPr sz="2800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2800" spc="105" dirty="0">
                <a:solidFill>
                  <a:srgbClr val="414141"/>
                </a:solidFill>
                <a:latin typeface="Calibri"/>
                <a:cs typeface="Calibri"/>
              </a:rPr>
              <a:t>copying </a:t>
            </a:r>
            <a:r>
              <a:rPr sz="2800" spc="11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800" spc="35" dirty="0">
                <a:solidFill>
                  <a:srgbClr val="414141"/>
                </a:solidFill>
                <a:latin typeface="Calibri"/>
                <a:cs typeface="Calibri"/>
              </a:rPr>
              <a:t>repository  </a:t>
            </a:r>
            <a:r>
              <a:rPr sz="2800" spc="-30" dirty="0">
                <a:solidFill>
                  <a:srgbClr val="414141"/>
                </a:solidFill>
                <a:latin typeface="Calibri"/>
                <a:cs typeface="Calibri"/>
              </a:rPr>
              <a:t>from </a:t>
            </a:r>
            <a:r>
              <a:rPr sz="2800" spc="11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800" spc="30" dirty="0">
                <a:solidFill>
                  <a:srgbClr val="414141"/>
                </a:solidFill>
                <a:latin typeface="Calibri"/>
                <a:cs typeface="Calibri"/>
              </a:rPr>
              <a:t>remote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server </a:t>
            </a:r>
            <a:r>
              <a:rPr sz="2800" spc="65" dirty="0">
                <a:solidFill>
                  <a:srgbClr val="414141"/>
                </a:solidFill>
                <a:latin typeface="Calibri"/>
                <a:cs typeface="Calibri"/>
              </a:rPr>
              <a:t>is </a:t>
            </a:r>
            <a:r>
              <a:rPr sz="2800" spc="85" dirty="0">
                <a:solidFill>
                  <a:srgbClr val="414141"/>
                </a:solidFill>
                <a:latin typeface="Calibri"/>
                <a:cs typeface="Calibri"/>
              </a:rPr>
              <a:t>called </a:t>
            </a:r>
            <a:r>
              <a:rPr sz="2800" spc="85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2800" spc="75" dirty="0">
                <a:solidFill>
                  <a:srgbClr val="0000FF"/>
                </a:solidFill>
                <a:latin typeface="Calibri"/>
                <a:cs typeface="Calibri"/>
              </a:rPr>
              <a:t>cloning</a:t>
            </a:r>
            <a:endParaRPr sz="2800">
              <a:latin typeface="Calibri"/>
              <a:cs typeface="Calibri"/>
            </a:endParaRPr>
          </a:p>
          <a:p>
            <a:pPr marL="520700" marR="154940" indent="-508000">
              <a:lnSpc>
                <a:spcPct val="102000"/>
              </a:lnSpc>
              <a:spcBef>
                <a:spcPts val="545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105" dirty="0">
                <a:solidFill>
                  <a:srgbClr val="202020"/>
                </a:solidFill>
                <a:latin typeface="Calibri"/>
                <a:cs typeface="Calibri"/>
              </a:rPr>
              <a:t>Cloning </a:t>
            </a:r>
            <a:r>
              <a:rPr sz="2800" spc="-30" dirty="0">
                <a:solidFill>
                  <a:srgbClr val="202020"/>
                </a:solidFill>
                <a:latin typeface="Calibri"/>
                <a:cs typeface="Calibri"/>
              </a:rPr>
              <a:t>from </a:t>
            </a:r>
            <a:r>
              <a:rPr sz="2800" spc="110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2800" spc="30" dirty="0">
                <a:solidFill>
                  <a:srgbClr val="202020"/>
                </a:solidFill>
                <a:latin typeface="Calibri"/>
                <a:cs typeface="Calibri"/>
              </a:rPr>
              <a:t>remote </a:t>
            </a:r>
            <a:r>
              <a:rPr sz="2800" spc="75" dirty="0">
                <a:solidFill>
                  <a:srgbClr val="202020"/>
                </a:solidFill>
                <a:latin typeface="Calibri"/>
                <a:cs typeface="Calibri"/>
              </a:rPr>
              <a:t>server  </a:t>
            </a:r>
            <a:r>
              <a:rPr sz="2800" spc="50" dirty="0">
                <a:solidFill>
                  <a:srgbClr val="202020"/>
                </a:solidFill>
                <a:latin typeface="Calibri"/>
                <a:cs typeface="Calibri"/>
              </a:rPr>
              <a:t>allows </a:t>
            </a:r>
            <a:r>
              <a:rPr sz="2800" spc="55" dirty="0">
                <a:solidFill>
                  <a:srgbClr val="202020"/>
                </a:solidFill>
                <a:latin typeface="Calibri"/>
                <a:cs typeface="Calibri"/>
              </a:rPr>
              <a:t>teams </a:t>
            </a:r>
            <a:r>
              <a:rPr sz="2800" spc="-25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2800" spc="40" dirty="0">
                <a:solidFill>
                  <a:srgbClr val="202020"/>
                </a:solidFill>
                <a:latin typeface="Calibri"/>
                <a:cs typeface="Calibri"/>
              </a:rPr>
              <a:t>work</a:t>
            </a:r>
            <a:r>
              <a:rPr sz="2800" spc="21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800" spc="50" dirty="0">
                <a:solidFill>
                  <a:srgbClr val="202020"/>
                </a:solidFill>
                <a:latin typeface="Calibri"/>
                <a:cs typeface="Calibri"/>
              </a:rPr>
              <a:t>together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485838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175" dirty="0"/>
              <a:t>Key </a:t>
            </a:r>
            <a:r>
              <a:rPr sz="3200" spc="114" dirty="0"/>
              <a:t>Concepts:</a:t>
            </a:r>
            <a:r>
              <a:rPr sz="3200" spc="-20" dirty="0"/>
              <a:t> </a:t>
            </a:r>
            <a:r>
              <a:rPr sz="3200" spc="80" dirty="0">
                <a:solidFill>
                  <a:srgbClr val="0000FF"/>
                </a:solidFill>
              </a:rPr>
              <a:t>Repositories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322070"/>
            <a:ext cx="5351145" cy="287274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520700" marR="5080" indent="-508000">
              <a:lnSpc>
                <a:spcPts val="3100"/>
              </a:lnSpc>
              <a:spcBef>
                <a:spcPts val="219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600" spc="130" dirty="0">
                <a:solidFill>
                  <a:srgbClr val="414141"/>
                </a:solidFill>
                <a:latin typeface="Calibri"/>
                <a:cs typeface="Calibri"/>
              </a:rPr>
              <a:t>The </a:t>
            </a:r>
            <a:r>
              <a:rPr sz="2600" spc="114" dirty="0">
                <a:solidFill>
                  <a:srgbClr val="414141"/>
                </a:solidFill>
                <a:latin typeface="Calibri"/>
                <a:cs typeface="Calibri"/>
              </a:rPr>
              <a:t>process </a:t>
            </a:r>
            <a:r>
              <a:rPr sz="2600" dirty="0">
                <a:solidFill>
                  <a:srgbClr val="414141"/>
                </a:solidFill>
                <a:latin typeface="Calibri"/>
                <a:cs typeface="Calibri"/>
              </a:rPr>
              <a:t>of </a:t>
            </a:r>
            <a:r>
              <a:rPr sz="2600" spc="75" dirty="0">
                <a:solidFill>
                  <a:srgbClr val="414141"/>
                </a:solidFill>
                <a:latin typeface="Calibri"/>
                <a:cs typeface="Calibri"/>
              </a:rPr>
              <a:t>downloading  </a:t>
            </a:r>
            <a:r>
              <a:rPr sz="2600" spc="25" dirty="0">
                <a:solidFill>
                  <a:srgbClr val="414141"/>
                </a:solidFill>
                <a:latin typeface="Calibri"/>
                <a:cs typeface="Calibri"/>
              </a:rPr>
              <a:t>commits </a:t>
            </a:r>
            <a:r>
              <a:rPr sz="2600" spc="-45" dirty="0">
                <a:solidFill>
                  <a:srgbClr val="414141"/>
                </a:solidFill>
                <a:latin typeface="Calibri"/>
                <a:cs typeface="Calibri"/>
              </a:rPr>
              <a:t>that </a:t>
            </a:r>
            <a:r>
              <a:rPr sz="2600" spc="0" dirty="0">
                <a:solidFill>
                  <a:srgbClr val="414141"/>
                </a:solidFill>
                <a:latin typeface="Calibri"/>
                <a:cs typeface="Calibri"/>
              </a:rPr>
              <a:t>don’t </a:t>
            </a:r>
            <a:r>
              <a:rPr sz="2600" spc="50" dirty="0">
                <a:solidFill>
                  <a:srgbClr val="414141"/>
                </a:solidFill>
                <a:latin typeface="Calibri"/>
                <a:cs typeface="Calibri"/>
              </a:rPr>
              <a:t>exist </a:t>
            </a:r>
            <a:r>
              <a:rPr sz="2600" spc="75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2600" spc="30" dirty="0">
                <a:solidFill>
                  <a:srgbClr val="414141"/>
                </a:solidFill>
                <a:latin typeface="Calibri"/>
                <a:cs typeface="Calibri"/>
              </a:rPr>
              <a:t>your  </a:t>
            </a:r>
            <a:r>
              <a:rPr sz="2600" spc="60" dirty="0">
                <a:solidFill>
                  <a:srgbClr val="414141"/>
                </a:solidFill>
                <a:latin typeface="Calibri"/>
                <a:cs typeface="Calibri"/>
              </a:rPr>
              <a:t>machine </a:t>
            </a:r>
            <a:r>
              <a:rPr sz="2600" spc="-25" dirty="0">
                <a:solidFill>
                  <a:srgbClr val="414141"/>
                </a:solidFill>
                <a:latin typeface="Calibri"/>
                <a:cs typeface="Calibri"/>
              </a:rPr>
              <a:t>from </a:t>
            </a:r>
            <a:r>
              <a:rPr sz="2600" spc="10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600" spc="30" dirty="0">
                <a:solidFill>
                  <a:srgbClr val="414141"/>
                </a:solidFill>
                <a:latin typeface="Calibri"/>
                <a:cs typeface="Calibri"/>
              </a:rPr>
              <a:t>remote </a:t>
            </a:r>
            <a:r>
              <a:rPr sz="2600" spc="35" dirty="0">
                <a:solidFill>
                  <a:srgbClr val="414141"/>
                </a:solidFill>
                <a:latin typeface="Calibri"/>
                <a:cs typeface="Calibri"/>
              </a:rPr>
              <a:t>repository  </a:t>
            </a:r>
            <a:r>
              <a:rPr sz="2600" spc="60" dirty="0">
                <a:solidFill>
                  <a:srgbClr val="414141"/>
                </a:solidFill>
                <a:latin typeface="Calibri"/>
                <a:cs typeface="Calibri"/>
              </a:rPr>
              <a:t>is </a:t>
            </a:r>
            <a:r>
              <a:rPr sz="2600" spc="80" dirty="0">
                <a:solidFill>
                  <a:srgbClr val="414141"/>
                </a:solidFill>
                <a:latin typeface="Calibri"/>
                <a:cs typeface="Calibri"/>
              </a:rPr>
              <a:t>called </a:t>
            </a:r>
            <a:r>
              <a:rPr sz="2600" spc="40" dirty="0">
                <a:solidFill>
                  <a:srgbClr val="0000FF"/>
                </a:solidFill>
                <a:latin typeface="Calibri"/>
                <a:cs typeface="Calibri"/>
              </a:rPr>
              <a:t>pulling</a:t>
            </a:r>
            <a:r>
              <a:rPr sz="2600" spc="85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2600" spc="135" dirty="0">
                <a:solidFill>
                  <a:srgbClr val="202020"/>
                </a:solidFill>
                <a:latin typeface="Calibri"/>
                <a:cs typeface="Calibri"/>
              </a:rPr>
              <a:t>changes</a:t>
            </a:r>
            <a:endParaRPr sz="2600">
              <a:latin typeface="Calibri"/>
              <a:cs typeface="Calibri"/>
            </a:endParaRPr>
          </a:p>
          <a:p>
            <a:pPr marL="520700" marR="73660" indent="-508000" algn="just">
              <a:lnSpc>
                <a:spcPct val="100600"/>
              </a:lnSpc>
              <a:spcBef>
                <a:spcPts val="484"/>
              </a:spcBef>
              <a:buClr>
                <a:srgbClr val="E5425D"/>
              </a:buClr>
              <a:buFont typeface="Arial"/>
              <a:buChar char="•"/>
              <a:tabLst>
                <a:tab pos="527050" algn="l"/>
              </a:tabLst>
            </a:pPr>
            <a:r>
              <a:rPr sz="2600" spc="130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2600" spc="114" dirty="0">
                <a:solidFill>
                  <a:srgbClr val="202020"/>
                </a:solidFill>
                <a:latin typeface="Calibri"/>
                <a:cs typeface="Calibri"/>
              </a:rPr>
              <a:t>process </a:t>
            </a:r>
            <a:r>
              <a:rPr sz="2600" dirty="0">
                <a:solidFill>
                  <a:srgbClr val="202020"/>
                </a:solidFill>
                <a:latin typeface="Calibri"/>
                <a:cs typeface="Calibri"/>
              </a:rPr>
              <a:t>of </a:t>
            </a:r>
            <a:r>
              <a:rPr sz="2600" spc="100" dirty="0">
                <a:solidFill>
                  <a:srgbClr val="202020"/>
                </a:solidFill>
                <a:latin typeface="Calibri"/>
                <a:cs typeface="Calibri"/>
              </a:rPr>
              <a:t>adding </a:t>
            </a:r>
            <a:r>
              <a:rPr sz="2600" spc="30" dirty="0">
                <a:solidFill>
                  <a:srgbClr val="202020"/>
                </a:solidFill>
                <a:latin typeface="Calibri"/>
                <a:cs typeface="Calibri"/>
              </a:rPr>
              <a:t>your </a:t>
            </a:r>
            <a:r>
              <a:rPr sz="2600" spc="60" dirty="0">
                <a:solidFill>
                  <a:srgbClr val="202020"/>
                </a:solidFill>
                <a:latin typeface="Calibri"/>
                <a:cs typeface="Calibri"/>
              </a:rPr>
              <a:t>local  </a:t>
            </a:r>
            <a:r>
              <a:rPr sz="2600" spc="135" dirty="0">
                <a:solidFill>
                  <a:srgbClr val="202020"/>
                </a:solidFill>
                <a:latin typeface="Calibri"/>
                <a:cs typeface="Calibri"/>
              </a:rPr>
              <a:t>changes </a:t>
            </a:r>
            <a:r>
              <a:rPr sz="2600" spc="-25" dirty="0">
                <a:solidFill>
                  <a:srgbClr val="202020"/>
                </a:solidFill>
                <a:latin typeface="Calibri"/>
                <a:cs typeface="Calibri"/>
              </a:rPr>
              <a:t>to </a:t>
            </a:r>
            <a:r>
              <a:rPr sz="2600" spc="15" dirty="0">
                <a:solidFill>
                  <a:srgbClr val="202020"/>
                </a:solidFill>
                <a:latin typeface="Calibri"/>
                <a:cs typeface="Calibri"/>
              </a:rPr>
              <a:t>the </a:t>
            </a:r>
            <a:r>
              <a:rPr sz="2600" spc="30" dirty="0">
                <a:solidFill>
                  <a:srgbClr val="202020"/>
                </a:solidFill>
                <a:latin typeface="Calibri"/>
                <a:cs typeface="Calibri"/>
              </a:rPr>
              <a:t>remote </a:t>
            </a:r>
            <a:r>
              <a:rPr sz="2600" spc="35" dirty="0">
                <a:solidFill>
                  <a:srgbClr val="202020"/>
                </a:solidFill>
                <a:latin typeface="Calibri"/>
                <a:cs typeface="Calibri"/>
              </a:rPr>
              <a:t>repository  </a:t>
            </a:r>
            <a:r>
              <a:rPr sz="2600" spc="60" dirty="0">
                <a:solidFill>
                  <a:srgbClr val="202020"/>
                </a:solidFill>
                <a:latin typeface="Calibri"/>
                <a:cs typeface="Calibri"/>
              </a:rPr>
              <a:t>is </a:t>
            </a:r>
            <a:r>
              <a:rPr sz="2600" spc="80" dirty="0">
                <a:solidFill>
                  <a:srgbClr val="202020"/>
                </a:solidFill>
                <a:latin typeface="Calibri"/>
                <a:cs typeface="Calibri"/>
              </a:rPr>
              <a:t>called </a:t>
            </a:r>
            <a:r>
              <a:rPr sz="2600" spc="80" dirty="0">
                <a:solidFill>
                  <a:srgbClr val="0000FF"/>
                </a:solidFill>
                <a:latin typeface="Calibri"/>
                <a:cs typeface="Calibri"/>
              </a:rPr>
              <a:t>pushing</a:t>
            </a:r>
            <a:r>
              <a:rPr sz="2600" spc="85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2600" spc="135" dirty="0">
                <a:solidFill>
                  <a:srgbClr val="202020"/>
                </a:solidFill>
                <a:latin typeface="Calibri"/>
                <a:cs typeface="Calibri"/>
              </a:rPr>
              <a:t>changes</a:t>
            </a:r>
            <a:endParaRPr sz="26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" y="1"/>
            <a:ext cx="9135745" cy="5143500"/>
          </a:xfrm>
          <a:custGeom>
            <a:avLst/>
            <a:gdLst/>
            <a:ahLst/>
            <a:cxnLst/>
            <a:rect l="l" t="t" r="r" b="b"/>
            <a:pathLst>
              <a:path w="9135745" h="5143500">
                <a:moveTo>
                  <a:pt x="9135538" y="0"/>
                </a:moveTo>
                <a:lnTo>
                  <a:pt x="9135538" y="5143498"/>
                </a:lnTo>
                <a:lnTo>
                  <a:pt x="0" y="5143498"/>
                </a:lnTo>
                <a:lnTo>
                  <a:pt x="0" y="0"/>
                </a:lnTo>
                <a:lnTo>
                  <a:pt x="9135538" y="0"/>
                </a:lnTo>
                <a:close/>
              </a:path>
            </a:pathLst>
          </a:custGeom>
          <a:solidFill>
            <a:srgbClr val="2D2D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" y="1"/>
            <a:ext cx="9135538" cy="51434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65233" y="1678561"/>
            <a:ext cx="7679055" cy="1659889"/>
          </a:xfrm>
          <a:custGeom>
            <a:avLst/>
            <a:gdLst/>
            <a:ahLst/>
            <a:cxnLst/>
            <a:rect l="l" t="t" r="r" b="b"/>
            <a:pathLst>
              <a:path w="7679055" h="1659889">
                <a:moveTo>
                  <a:pt x="0" y="0"/>
                </a:moveTo>
                <a:lnTo>
                  <a:pt x="7678765" y="0"/>
                </a:lnTo>
                <a:lnTo>
                  <a:pt x="7678765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43973" y="2190890"/>
            <a:ext cx="3516629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30" dirty="0">
                <a:solidFill>
                  <a:srgbClr val="FFFFFF"/>
                </a:solidFill>
              </a:rPr>
              <a:t>What </a:t>
            </a:r>
            <a:r>
              <a:rPr sz="4000" spc="100" dirty="0">
                <a:solidFill>
                  <a:srgbClr val="FFFFFF"/>
                </a:solidFill>
              </a:rPr>
              <a:t>is</a:t>
            </a:r>
            <a:r>
              <a:rPr sz="4000" spc="229" dirty="0">
                <a:solidFill>
                  <a:srgbClr val="FFFFFF"/>
                </a:solidFill>
              </a:rPr>
              <a:t> </a:t>
            </a:r>
            <a:r>
              <a:rPr sz="4000" spc="75" dirty="0">
                <a:solidFill>
                  <a:srgbClr val="FFFFFF"/>
                </a:solidFill>
              </a:rPr>
              <a:t>GitHub?</a:t>
            </a:r>
            <a:endParaRPr sz="4000"/>
          </a:p>
        </p:txBody>
      </p:sp>
      <p:sp>
        <p:nvSpPr>
          <p:cNvPr id="6" name="object 6"/>
          <p:cNvSpPr/>
          <p:nvPr/>
        </p:nvSpPr>
        <p:spPr>
          <a:xfrm>
            <a:off x="2" y="1678561"/>
            <a:ext cx="1465580" cy="1659889"/>
          </a:xfrm>
          <a:custGeom>
            <a:avLst/>
            <a:gdLst/>
            <a:ahLst/>
            <a:cxnLst/>
            <a:rect l="l" t="t" r="r" b="b"/>
            <a:pathLst>
              <a:path w="1465580" h="1659889">
                <a:moveTo>
                  <a:pt x="0" y="0"/>
                </a:moveTo>
                <a:lnTo>
                  <a:pt x="1465230" y="0"/>
                </a:lnTo>
                <a:lnTo>
                  <a:pt x="1465230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92689" y="1711581"/>
            <a:ext cx="685165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600" spc="325" dirty="0">
                <a:solidFill>
                  <a:srgbClr val="3D8CA0"/>
                </a:solidFill>
                <a:latin typeface="Calibri"/>
                <a:cs typeface="Calibri"/>
              </a:rPr>
              <a:t>4</a:t>
            </a:r>
            <a:endParaRPr sz="96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174371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00" dirty="0">
                <a:latin typeface="Calibri"/>
                <a:cs typeface="Calibri"/>
              </a:rPr>
              <a:t>Overview</a:t>
            </a:r>
            <a:endParaRPr sz="32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158489" y="1245362"/>
            <a:ext cx="5647055" cy="239395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271780" indent="-259079">
              <a:lnSpc>
                <a:spcPct val="100000"/>
              </a:lnSpc>
              <a:spcBef>
                <a:spcPts val="700"/>
              </a:spcBef>
              <a:buClr>
                <a:srgbClr val="FF0259"/>
              </a:buClr>
              <a:buAutoNum type="arabicPeriod"/>
              <a:tabLst>
                <a:tab pos="272415" algn="l"/>
              </a:tabLst>
            </a:pPr>
            <a:r>
              <a:rPr sz="2600" dirty="0">
                <a:solidFill>
                  <a:srgbClr val="414141"/>
                </a:solidFill>
                <a:latin typeface="Calibri"/>
                <a:cs typeface="Calibri"/>
              </a:rPr>
              <a:t>Install </a:t>
            </a:r>
            <a:r>
              <a:rPr sz="2600" spc="15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2600" spc="80" dirty="0">
                <a:solidFill>
                  <a:srgbClr val="414141"/>
                </a:solidFill>
                <a:latin typeface="Calibri"/>
                <a:cs typeface="Calibri"/>
              </a:rPr>
              <a:t>and </a:t>
            </a:r>
            <a:r>
              <a:rPr sz="2600" spc="60" dirty="0">
                <a:solidFill>
                  <a:srgbClr val="414141"/>
                </a:solidFill>
                <a:latin typeface="Calibri"/>
                <a:cs typeface="Calibri"/>
              </a:rPr>
              <a:t>create </a:t>
            </a:r>
            <a:r>
              <a:rPr sz="2600" spc="100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600" spc="25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r>
              <a:rPr sz="2600" spc="229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00" spc="65" dirty="0">
                <a:solidFill>
                  <a:srgbClr val="414141"/>
                </a:solidFill>
                <a:latin typeface="Calibri"/>
                <a:cs typeface="Calibri"/>
              </a:rPr>
              <a:t>account</a:t>
            </a:r>
            <a:endParaRPr sz="2600">
              <a:latin typeface="Calibri"/>
              <a:cs typeface="Calibri"/>
            </a:endParaRPr>
          </a:p>
          <a:p>
            <a:pPr marL="362585" indent="-349885">
              <a:lnSpc>
                <a:spcPct val="100000"/>
              </a:lnSpc>
              <a:spcBef>
                <a:spcPts val="605"/>
              </a:spcBef>
              <a:buClr>
                <a:srgbClr val="FF0259"/>
              </a:buClr>
              <a:buAutoNum type="arabicPeriod"/>
              <a:tabLst>
                <a:tab pos="363220" algn="l"/>
              </a:tabLst>
            </a:pPr>
            <a:r>
              <a:rPr sz="2600" spc="-20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2600" spc="60" dirty="0">
                <a:solidFill>
                  <a:srgbClr val="414141"/>
                </a:solidFill>
                <a:latin typeface="Calibri"/>
                <a:cs typeface="Calibri"/>
              </a:rPr>
              <a:t>is</a:t>
            </a:r>
            <a:r>
              <a:rPr sz="2600" spc="1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00" spc="10" dirty="0">
                <a:solidFill>
                  <a:srgbClr val="414141"/>
                </a:solidFill>
                <a:latin typeface="Calibri"/>
                <a:cs typeface="Calibri"/>
              </a:rPr>
              <a:t>git?</a:t>
            </a:r>
            <a:endParaRPr sz="2600">
              <a:latin typeface="Calibri"/>
              <a:cs typeface="Calibri"/>
            </a:endParaRPr>
          </a:p>
          <a:p>
            <a:pPr marL="349885" indent="-337185">
              <a:lnSpc>
                <a:spcPct val="100000"/>
              </a:lnSpc>
              <a:spcBef>
                <a:spcPts val="580"/>
              </a:spcBef>
              <a:buClr>
                <a:srgbClr val="FF0259"/>
              </a:buClr>
              <a:buAutoNum type="arabicPeriod"/>
              <a:tabLst>
                <a:tab pos="350520" algn="l"/>
              </a:tabLst>
            </a:pPr>
            <a:r>
              <a:rPr sz="2600" spc="105" dirty="0">
                <a:solidFill>
                  <a:srgbClr val="414141"/>
                </a:solidFill>
                <a:latin typeface="Calibri"/>
                <a:cs typeface="Calibri"/>
              </a:rPr>
              <a:t>How </a:t>
            </a:r>
            <a:r>
              <a:rPr sz="2600" spc="140" dirty="0">
                <a:solidFill>
                  <a:srgbClr val="414141"/>
                </a:solidFill>
                <a:latin typeface="Calibri"/>
                <a:cs typeface="Calibri"/>
              </a:rPr>
              <a:t>does </a:t>
            </a:r>
            <a:r>
              <a:rPr sz="2600" spc="15" dirty="0">
                <a:solidFill>
                  <a:srgbClr val="414141"/>
                </a:solidFill>
                <a:latin typeface="Calibri"/>
                <a:cs typeface="Calibri"/>
              </a:rPr>
              <a:t>git</a:t>
            </a:r>
            <a:r>
              <a:rPr sz="2600" spc="-1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00" spc="25" dirty="0">
                <a:solidFill>
                  <a:srgbClr val="414141"/>
                </a:solidFill>
                <a:latin typeface="Calibri"/>
                <a:cs typeface="Calibri"/>
              </a:rPr>
              <a:t>work?</a:t>
            </a:r>
            <a:endParaRPr sz="2600">
              <a:latin typeface="Calibri"/>
              <a:cs typeface="Calibri"/>
            </a:endParaRPr>
          </a:p>
          <a:p>
            <a:pPr marL="348615" indent="-335915">
              <a:lnSpc>
                <a:spcPct val="100000"/>
              </a:lnSpc>
              <a:spcBef>
                <a:spcPts val="680"/>
              </a:spcBef>
              <a:buClr>
                <a:srgbClr val="FF0259"/>
              </a:buClr>
              <a:buAutoNum type="arabicPeriod"/>
              <a:tabLst>
                <a:tab pos="349250" algn="l"/>
              </a:tabLst>
            </a:pPr>
            <a:r>
              <a:rPr sz="2600" spc="-20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2600" spc="60" dirty="0">
                <a:solidFill>
                  <a:srgbClr val="414141"/>
                </a:solidFill>
                <a:latin typeface="Calibri"/>
                <a:cs typeface="Calibri"/>
              </a:rPr>
              <a:t>is</a:t>
            </a:r>
            <a:r>
              <a:rPr sz="2600" spc="1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00" spc="50" dirty="0">
                <a:solidFill>
                  <a:srgbClr val="414141"/>
                </a:solidFill>
                <a:latin typeface="Calibri"/>
                <a:cs typeface="Calibri"/>
              </a:rPr>
              <a:t>GitHub?</a:t>
            </a:r>
            <a:endParaRPr sz="2600">
              <a:latin typeface="Calibri"/>
              <a:cs typeface="Calibri"/>
            </a:endParaRPr>
          </a:p>
          <a:p>
            <a:pPr marL="362585" indent="-349885">
              <a:lnSpc>
                <a:spcPct val="100000"/>
              </a:lnSpc>
              <a:spcBef>
                <a:spcPts val="580"/>
              </a:spcBef>
              <a:buClr>
                <a:srgbClr val="FF0259"/>
              </a:buClr>
              <a:buAutoNum type="arabicPeriod"/>
              <a:tabLst>
                <a:tab pos="363220" algn="l"/>
              </a:tabLst>
            </a:pPr>
            <a:r>
              <a:rPr sz="2600" spc="105" dirty="0">
                <a:solidFill>
                  <a:srgbClr val="414141"/>
                </a:solidFill>
                <a:latin typeface="Calibri"/>
                <a:cs typeface="Calibri"/>
              </a:rPr>
              <a:t>Quick </a:t>
            </a:r>
            <a:r>
              <a:rPr sz="2600" spc="85" dirty="0">
                <a:solidFill>
                  <a:srgbClr val="414141"/>
                </a:solidFill>
                <a:latin typeface="Calibri"/>
                <a:cs typeface="Calibri"/>
              </a:rPr>
              <a:t>example using </a:t>
            </a:r>
            <a:r>
              <a:rPr sz="2600" spc="15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2600" spc="80" dirty="0">
                <a:solidFill>
                  <a:srgbClr val="414141"/>
                </a:solidFill>
                <a:latin typeface="Calibri"/>
                <a:cs typeface="Calibri"/>
              </a:rPr>
              <a:t>and</a:t>
            </a:r>
            <a:r>
              <a:rPr sz="2600" spc="7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00" spc="55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endParaRPr sz="26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26844" y="2204151"/>
            <a:ext cx="2393248" cy="23932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827607" y="4630420"/>
            <a:ext cx="11525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15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r>
              <a:rPr sz="1800" spc="-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800" spc="50" dirty="0">
                <a:solidFill>
                  <a:srgbClr val="414141"/>
                </a:solidFill>
                <a:latin typeface="Calibri"/>
                <a:cs typeface="Calibri"/>
              </a:rPr>
              <a:t>icon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281876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25" dirty="0"/>
              <a:t>What </a:t>
            </a:r>
            <a:r>
              <a:rPr sz="3200" spc="75" dirty="0"/>
              <a:t>is</a:t>
            </a:r>
            <a:r>
              <a:rPr sz="3200" spc="165" dirty="0"/>
              <a:t> </a:t>
            </a:r>
            <a:r>
              <a:rPr sz="3200" spc="60" dirty="0"/>
              <a:t>GitHub?</a:t>
            </a:r>
            <a:endParaRPr sz="3200" dirty="0"/>
          </a:p>
        </p:txBody>
      </p:sp>
      <p:sp>
        <p:nvSpPr>
          <p:cNvPr id="3" name="object 3"/>
          <p:cNvSpPr txBox="1"/>
          <p:nvPr/>
        </p:nvSpPr>
        <p:spPr>
          <a:xfrm>
            <a:off x="3158489" y="1266697"/>
            <a:ext cx="5271770" cy="3219450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520700" indent="-508000">
              <a:lnSpc>
                <a:spcPct val="100000"/>
              </a:lnSpc>
              <a:spcBef>
                <a:spcPts val="295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400" spc="25" dirty="0">
                <a:solidFill>
                  <a:srgbClr val="414141"/>
                </a:solidFill>
                <a:latin typeface="Calibri"/>
                <a:cs typeface="Calibri"/>
                <a:hlinkClick r:id="rId2"/>
              </a:rPr>
              <a:t>www.github.com</a:t>
            </a:r>
            <a:endParaRPr sz="2400">
              <a:latin typeface="Calibri"/>
              <a:cs typeface="Calibri"/>
            </a:endParaRPr>
          </a:p>
          <a:p>
            <a:pPr marL="520700" marR="398145" indent="-508000">
              <a:lnSpc>
                <a:spcPts val="2620"/>
              </a:lnSpc>
              <a:spcBef>
                <a:spcPts val="50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400" spc="85" dirty="0">
                <a:solidFill>
                  <a:srgbClr val="414141"/>
                </a:solidFill>
                <a:latin typeface="Calibri"/>
                <a:cs typeface="Calibri"/>
              </a:rPr>
              <a:t>Largest </a:t>
            </a:r>
            <a:r>
              <a:rPr sz="2400" spc="100" dirty="0">
                <a:solidFill>
                  <a:srgbClr val="414141"/>
                </a:solidFill>
                <a:latin typeface="Calibri"/>
                <a:cs typeface="Calibri"/>
              </a:rPr>
              <a:t>web-based </a:t>
            </a:r>
            <a:r>
              <a:rPr sz="2400" spc="10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2400" spc="30" dirty="0">
                <a:solidFill>
                  <a:srgbClr val="414141"/>
                </a:solidFill>
                <a:latin typeface="Calibri"/>
                <a:cs typeface="Calibri"/>
              </a:rPr>
              <a:t>repository  </a:t>
            </a:r>
            <a:r>
              <a:rPr sz="2400" spc="50" dirty="0">
                <a:solidFill>
                  <a:srgbClr val="414141"/>
                </a:solidFill>
                <a:latin typeface="Calibri"/>
                <a:cs typeface="Calibri"/>
              </a:rPr>
              <a:t>hosting</a:t>
            </a:r>
            <a:r>
              <a:rPr sz="2400" spc="6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400" spc="80" dirty="0">
                <a:solidFill>
                  <a:srgbClr val="414141"/>
                </a:solidFill>
                <a:latin typeface="Calibri"/>
                <a:cs typeface="Calibri"/>
              </a:rPr>
              <a:t>service</a:t>
            </a:r>
            <a:endParaRPr sz="2400">
              <a:latin typeface="Calibri"/>
              <a:cs typeface="Calibri"/>
            </a:endParaRPr>
          </a:p>
          <a:p>
            <a:pPr marL="755650" lvl="1" indent="-285750">
              <a:lnSpc>
                <a:spcPct val="100000"/>
              </a:lnSpc>
              <a:spcBef>
                <a:spcPts val="200"/>
              </a:spcBef>
              <a:buClr>
                <a:srgbClr val="E5425D"/>
              </a:buClr>
              <a:buFont typeface="Arial"/>
              <a:buChar char="•"/>
              <a:tabLst>
                <a:tab pos="755015" algn="l"/>
                <a:tab pos="755650" algn="l"/>
              </a:tabLst>
            </a:pPr>
            <a:r>
              <a:rPr sz="2000" spc="60" dirty="0">
                <a:solidFill>
                  <a:srgbClr val="202020"/>
                </a:solidFill>
                <a:latin typeface="Calibri"/>
                <a:cs typeface="Calibri"/>
              </a:rPr>
              <a:t>Aka, </a:t>
            </a:r>
            <a:r>
              <a:rPr sz="2000" spc="50" dirty="0">
                <a:solidFill>
                  <a:srgbClr val="202020"/>
                </a:solidFill>
                <a:latin typeface="Calibri"/>
                <a:cs typeface="Calibri"/>
              </a:rPr>
              <a:t>hosts </a:t>
            </a:r>
            <a:r>
              <a:rPr sz="2000" spc="5" dirty="0">
                <a:solidFill>
                  <a:srgbClr val="202020"/>
                </a:solidFill>
                <a:latin typeface="Calibri"/>
                <a:cs typeface="Calibri"/>
              </a:rPr>
              <a:t>‘</a:t>
            </a:r>
            <a:r>
              <a:rPr sz="2000" spc="5" dirty="0">
                <a:solidFill>
                  <a:srgbClr val="0000FF"/>
                </a:solidFill>
                <a:latin typeface="Calibri"/>
                <a:cs typeface="Calibri"/>
              </a:rPr>
              <a:t>remote</a:t>
            </a:r>
            <a:r>
              <a:rPr sz="2000" spc="75" dirty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sz="2000" spc="25" dirty="0">
                <a:solidFill>
                  <a:srgbClr val="0000FF"/>
                </a:solidFill>
                <a:latin typeface="Calibri"/>
                <a:cs typeface="Calibri"/>
              </a:rPr>
              <a:t>repositories</a:t>
            </a:r>
            <a:r>
              <a:rPr sz="2000" spc="25" dirty="0">
                <a:solidFill>
                  <a:srgbClr val="202020"/>
                </a:solidFill>
                <a:latin typeface="Calibri"/>
                <a:cs typeface="Calibri"/>
              </a:rPr>
              <a:t>’</a:t>
            </a:r>
            <a:endParaRPr sz="2000">
              <a:latin typeface="Calibri"/>
              <a:cs typeface="Calibri"/>
            </a:endParaRPr>
          </a:p>
          <a:p>
            <a:pPr marL="520700" marR="299085" indent="-508000">
              <a:lnSpc>
                <a:spcPts val="2620"/>
              </a:lnSpc>
              <a:spcBef>
                <a:spcPts val="56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400" spc="55" dirty="0">
                <a:solidFill>
                  <a:srgbClr val="414141"/>
                </a:solidFill>
                <a:latin typeface="Calibri"/>
                <a:cs typeface="Calibri"/>
              </a:rPr>
              <a:t>Allows </a:t>
            </a:r>
            <a:r>
              <a:rPr sz="2400" spc="-25" dirty="0">
                <a:solidFill>
                  <a:srgbClr val="414141"/>
                </a:solidFill>
                <a:latin typeface="Calibri"/>
                <a:cs typeface="Calibri"/>
              </a:rPr>
              <a:t>for </a:t>
            </a:r>
            <a:r>
              <a:rPr sz="2400" spc="130" dirty="0">
                <a:solidFill>
                  <a:srgbClr val="414141"/>
                </a:solidFill>
                <a:latin typeface="Calibri"/>
                <a:cs typeface="Calibri"/>
              </a:rPr>
              <a:t>code </a:t>
            </a:r>
            <a:r>
              <a:rPr sz="2400" spc="30" dirty="0">
                <a:solidFill>
                  <a:srgbClr val="414141"/>
                </a:solidFill>
                <a:latin typeface="Calibri"/>
                <a:cs typeface="Calibri"/>
              </a:rPr>
              <a:t>collaboration </a:t>
            </a:r>
            <a:r>
              <a:rPr sz="2400" spc="-35" dirty="0">
                <a:solidFill>
                  <a:srgbClr val="414141"/>
                </a:solidFill>
                <a:latin typeface="Calibri"/>
                <a:cs typeface="Calibri"/>
              </a:rPr>
              <a:t>with  </a:t>
            </a:r>
            <a:r>
              <a:rPr sz="2400" spc="80" dirty="0">
                <a:solidFill>
                  <a:srgbClr val="414141"/>
                </a:solidFill>
                <a:latin typeface="Calibri"/>
                <a:cs typeface="Calibri"/>
              </a:rPr>
              <a:t>anyone</a:t>
            </a:r>
            <a:r>
              <a:rPr sz="2400" spc="6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400" spc="35" dirty="0">
                <a:solidFill>
                  <a:srgbClr val="414141"/>
                </a:solidFill>
                <a:latin typeface="Calibri"/>
                <a:cs typeface="Calibri"/>
              </a:rPr>
              <a:t>online</a:t>
            </a:r>
            <a:endParaRPr sz="2400">
              <a:latin typeface="Calibri"/>
              <a:cs typeface="Calibri"/>
            </a:endParaRPr>
          </a:p>
          <a:p>
            <a:pPr marL="520700" indent="-508000">
              <a:lnSpc>
                <a:spcPct val="100000"/>
              </a:lnSpc>
              <a:spcBef>
                <a:spcPts val="254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400" spc="130" dirty="0">
                <a:solidFill>
                  <a:srgbClr val="414141"/>
                </a:solidFill>
                <a:latin typeface="Calibri"/>
                <a:cs typeface="Calibri"/>
              </a:rPr>
              <a:t>Adds </a:t>
            </a:r>
            <a:r>
              <a:rPr sz="2400" spc="25" dirty="0">
                <a:solidFill>
                  <a:srgbClr val="414141"/>
                </a:solidFill>
                <a:latin typeface="Calibri"/>
                <a:cs typeface="Calibri"/>
              </a:rPr>
              <a:t>extra </a:t>
            </a:r>
            <a:r>
              <a:rPr sz="2400" dirty="0">
                <a:solidFill>
                  <a:srgbClr val="414141"/>
                </a:solidFill>
                <a:latin typeface="Calibri"/>
                <a:cs typeface="Calibri"/>
              </a:rPr>
              <a:t>functionality </a:t>
            </a:r>
            <a:r>
              <a:rPr sz="2400" spc="60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2400" spc="15" dirty="0">
                <a:solidFill>
                  <a:srgbClr val="414141"/>
                </a:solidFill>
                <a:latin typeface="Calibri"/>
                <a:cs typeface="Calibri"/>
              </a:rPr>
              <a:t>top </a:t>
            </a:r>
            <a:r>
              <a:rPr sz="2400" dirty="0">
                <a:solidFill>
                  <a:srgbClr val="414141"/>
                </a:solidFill>
                <a:latin typeface="Calibri"/>
                <a:cs typeface="Calibri"/>
              </a:rPr>
              <a:t>of</a:t>
            </a:r>
            <a:r>
              <a:rPr sz="2400" spc="19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400" spc="10" dirty="0">
                <a:solidFill>
                  <a:srgbClr val="414141"/>
                </a:solidFill>
                <a:latin typeface="Calibri"/>
                <a:cs typeface="Calibri"/>
              </a:rPr>
              <a:t>git</a:t>
            </a:r>
            <a:endParaRPr sz="2400">
              <a:latin typeface="Calibri"/>
              <a:cs typeface="Calibri"/>
            </a:endParaRPr>
          </a:p>
          <a:p>
            <a:pPr marL="749300" marR="128905" lvl="1" indent="-279400">
              <a:lnSpc>
                <a:spcPts val="2120"/>
              </a:lnSpc>
              <a:spcBef>
                <a:spcPts val="570"/>
              </a:spcBef>
              <a:buClr>
                <a:srgbClr val="E5425D"/>
              </a:buClr>
              <a:buFont typeface="Arial"/>
              <a:buChar char="•"/>
              <a:tabLst>
                <a:tab pos="755015" algn="l"/>
                <a:tab pos="755650" algn="l"/>
              </a:tabLst>
            </a:pPr>
            <a:r>
              <a:rPr sz="2000" spc="-15" dirty="0">
                <a:solidFill>
                  <a:srgbClr val="202020"/>
                </a:solidFill>
                <a:latin typeface="Calibri"/>
                <a:cs typeface="Calibri"/>
              </a:rPr>
              <a:t>UI, </a:t>
            </a:r>
            <a:r>
              <a:rPr sz="2000" spc="25" dirty="0">
                <a:solidFill>
                  <a:srgbClr val="202020"/>
                </a:solidFill>
                <a:latin typeface="Calibri"/>
                <a:cs typeface="Calibri"/>
              </a:rPr>
              <a:t>documentation, </a:t>
            </a:r>
            <a:r>
              <a:rPr sz="2000" spc="100" dirty="0">
                <a:solidFill>
                  <a:srgbClr val="202020"/>
                </a:solidFill>
                <a:latin typeface="Calibri"/>
                <a:cs typeface="Calibri"/>
              </a:rPr>
              <a:t>bug </a:t>
            </a:r>
            <a:r>
              <a:rPr sz="2000" spc="25" dirty="0">
                <a:solidFill>
                  <a:srgbClr val="202020"/>
                </a:solidFill>
                <a:latin typeface="Calibri"/>
                <a:cs typeface="Calibri"/>
              </a:rPr>
              <a:t>tracking, </a:t>
            </a:r>
            <a:r>
              <a:rPr sz="2000" spc="10" dirty="0">
                <a:solidFill>
                  <a:srgbClr val="202020"/>
                </a:solidFill>
                <a:latin typeface="Calibri"/>
                <a:cs typeface="Calibri"/>
              </a:rPr>
              <a:t>feature  </a:t>
            </a:r>
            <a:r>
              <a:rPr sz="2000" spc="40" dirty="0">
                <a:solidFill>
                  <a:srgbClr val="202020"/>
                </a:solidFill>
                <a:latin typeface="Calibri"/>
                <a:cs typeface="Calibri"/>
              </a:rPr>
              <a:t>requests, </a:t>
            </a:r>
            <a:r>
              <a:rPr sz="2000" spc="5" dirty="0">
                <a:solidFill>
                  <a:srgbClr val="202020"/>
                </a:solidFill>
                <a:latin typeface="Calibri"/>
                <a:cs typeface="Calibri"/>
              </a:rPr>
              <a:t>pull </a:t>
            </a:r>
            <a:r>
              <a:rPr sz="2000" spc="40" dirty="0">
                <a:solidFill>
                  <a:srgbClr val="202020"/>
                </a:solidFill>
                <a:latin typeface="Calibri"/>
                <a:cs typeface="Calibri"/>
              </a:rPr>
              <a:t>requests, </a:t>
            </a:r>
            <a:r>
              <a:rPr sz="2050" i="1" dirty="0">
                <a:solidFill>
                  <a:srgbClr val="2B2B2B"/>
                </a:solidFill>
                <a:latin typeface="Cambria"/>
                <a:cs typeface="Cambria"/>
              </a:rPr>
              <a:t>and</a:t>
            </a:r>
            <a:r>
              <a:rPr sz="2050" i="1" spc="140" dirty="0">
                <a:solidFill>
                  <a:srgbClr val="2B2B2B"/>
                </a:solidFill>
                <a:latin typeface="Cambria"/>
                <a:cs typeface="Cambria"/>
              </a:rPr>
              <a:t> </a:t>
            </a:r>
            <a:r>
              <a:rPr sz="2050" i="1" spc="-20" dirty="0">
                <a:solidFill>
                  <a:srgbClr val="2B2B2B"/>
                </a:solidFill>
                <a:latin typeface="Cambria"/>
                <a:cs typeface="Cambria"/>
              </a:rPr>
              <a:t>more!</a:t>
            </a:r>
            <a:endParaRPr sz="2050">
              <a:latin typeface="Cambria"/>
              <a:cs typeface="Cambri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93734" y="2828569"/>
            <a:ext cx="2127916" cy="17688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93733" y="4574722"/>
            <a:ext cx="2147570" cy="36957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45720" rIns="0" bIns="0" rtlCol="0">
            <a:spAutoFit/>
          </a:bodyPr>
          <a:lstStyle/>
          <a:p>
            <a:pPr marL="662940">
              <a:lnSpc>
                <a:spcPct val="100000"/>
              </a:lnSpc>
              <a:spcBef>
                <a:spcPts val="360"/>
              </a:spcBef>
            </a:pPr>
            <a:r>
              <a:rPr sz="1800" spc="15" dirty="0">
                <a:solidFill>
                  <a:srgbClr val="414141"/>
                </a:solidFill>
                <a:latin typeface="Calibri"/>
                <a:cs typeface="Calibri"/>
              </a:rPr>
              <a:t>Octocat!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281876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25" dirty="0"/>
              <a:t>What </a:t>
            </a:r>
            <a:r>
              <a:rPr sz="3200" spc="75" dirty="0"/>
              <a:t>is</a:t>
            </a:r>
            <a:r>
              <a:rPr sz="3200" spc="165" dirty="0"/>
              <a:t> </a:t>
            </a:r>
            <a:r>
              <a:rPr sz="3200" spc="60" dirty="0"/>
              <a:t>GitHub?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244346"/>
            <a:ext cx="5108575" cy="1457325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520700" indent="-508000">
              <a:lnSpc>
                <a:spcPct val="100000"/>
              </a:lnSpc>
              <a:spcBef>
                <a:spcPts val="71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125" dirty="0">
                <a:solidFill>
                  <a:srgbClr val="414141"/>
                </a:solidFill>
                <a:latin typeface="Calibri"/>
                <a:cs typeface="Calibri"/>
              </a:rPr>
              <a:t>Founded </a:t>
            </a:r>
            <a:r>
              <a:rPr sz="2800" spc="-5" dirty="0">
                <a:solidFill>
                  <a:srgbClr val="414141"/>
                </a:solidFill>
                <a:latin typeface="Calibri"/>
                <a:cs typeface="Calibri"/>
              </a:rPr>
              <a:t>in</a:t>
            </a:r>
            <a:r>
              <a:rPr sz="2800" spc="4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229" dirty="0">
                <a:solidFill>
                  <a:srgbClr val="414141"/>
                </a:solidFill>
                <a:latin typeface="Calibri"/>
                <a:cs typeface="Calibri"/>
              </a:rPr>
              <a:t>2008</a:t>
            </a:r>
            <a:endParaRPr sz="2800">
              <a:latin typeface="Calibri"/>
              <a:cs typeface="Calibri"/>
            </a:endParaRPr>
          </a:p>
          <a:p>
            <a:pPr marL="520700" marR="5080" indent="-508000">
              <a:lnSpc>
                <a:spcPts val="3329"/>
              </a:lnSpc>
              <a:spcBef>
                <a:spcPts val="75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110" dirty="0">
                <a:solidFill>
                  <a:srgbClr val="414141"/>
                </a:solidFill>
                <a:latin typeface="Calibri"/>
                <a:cs typeface="Calibri"/>
              </a:rPr>
              <a:t>Also has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an </a:t>
            </a:r>
            <a:r>
              <a:rPr sz="2800" spc="50" dirty="0">
                <a:solidFill>
                  <a:srgbClr val="414141"/>
                </a:solidFill>
                <a:latin typeface="Calibri"/>
                <a:cs typeface="Calibri"/>
              </a:rPr>
              <a:t>Enterprise</a:t>
            </a:r>
            <a:r>
              <a:rPr sz="2800" spc="-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25" dirty="0">
                <a:solidFill>
                  <a:srgbClr val="414141"/>
                </a:solidFill>
                <a:latin typeface="Calibri"/>
                <a:cs typeface="Calibri"/>
              </a:rPr>
              <a:t>edition  </a:t>
            </a:r>
            <a:r>
              <a:rPr sz="2800" spc="-30" dirty="0">
                <a:solidFill>
                  <a:srgbClr val="414141"/>
                </a:solidFill>
                <a:latin typeface="Calibri"/>
                <a:cs typeface="Calibri"/>
              </a:rPr>
              <a:t>for</a:t>
            </a:r>
            <a:r>
              <a:rPr sz="2800" spc="8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125" dirty="0">
                <a:solidFill>
                  <a:srgbClr val="414141"/>
                </a:solidFill>
                <a:latin typeface="Calibri"/>
                <a:cs typeface="Calibri"/>
              </a:rPr>
              <a:t>businesses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93734" y="2828569"/>
            <a:ext cx="2127916" cy="176883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93733" y="4574722"/>
            <a:ext cx="2147570" cy="36957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45720" rIns="0" bIns="0" rtlCol="0">
            <a:spAutoFit/>
          </a:bodyPr>
          <a:lstStyle/>
          <a:p>
            <a:pPr marL="662940">
              <a:lnSpc>
                <a:spcPct val="100000"/>
              </a:lnSpc>
              <a:spcBef>
                <a:spcPts val="360"/>
              </a:spcBef>
            </a:pPr>
            <a:r>
              <a:rPr sz="1800" spc="15" dirty="0">
                <a:solidFill>
                  <a:srgbClr val="414141"/>
                </a:solidFill>
                <a:latin typeface="Calibri"/>
                <a:cs typeface="Calibri"/>
              </a:rPr>
              <a:t>Octocat!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2348" y="209550"/>
            <a:ext cx="5554344" cy="492443"/>
          </a:xfrm>
        </p:spPr>
        <p:txBody>
          <a:bodyPr/>
          <a:lstStyle/>
          <a:p>
            <a:r>
              <a:rPr lang="en-US" sz="3200" spc="-25" dirty="0" err="1" smtClean="0"/>
              <a:t>Git</a:t>
            </a:r>
            <a:r>
              <a:rPr lang="en-US" sz="3200" spc="-25" dirty="0" smtClean="0"/>
              <a:t> Initial Setup</a:t>
            </a:r>
            <a:endParaRPr lang="en-US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8974" y="971550"/>
            <a:ext cx="5505449" cy="2308324"/>
          </a:xfrm>
        </p:spPr>
        <p:txBody>
          <a:bodyPr/>
          <a:lstStyle/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config</a:t>
            </a:r>
            <a:r>
              <a:rPr lang="en-US" dirty="0" smtClean="0"/>
              <a:t> --global user.name “username"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endParaRPr lang="en-US" dirty="0"/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user.email</a:t>
            </a:r>
            <a:r>
              <a:rPr lang="en-US" dirty="0"/>
              <a:t> </a:t>
            </a:r>
            <a:r>
              <a:rPr lang="en-US" dirty="0" err="1" smtClean="0"/>
              <a:t>email_address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474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2348" y="209550"/>
            <a:ext cx="5554344" cy="492443"/>
          </a:xfrm>
        </p:spPr>
        <p:txBody>
          <a:bodyPr/>
          <a:lstStyle/>
          <a:p>
            <a:r>
              <a:rPr lang="en-US" sz="3200" spc="-25" dirty="0" smtClean="0"/>
              <a:t>Pushing </a:t>
            </a:r>
            <a:r>
              <a:rPr lang="en-US" sz="3200" spc="-25" dirty="0" smtClean="0"/>
              <a:t>Local </a:t>
            </a:r>
            <a:r>
              <a:rPr lang="en-US" sz="3200" spc="-25" dirty="0" smtClean="0"/>
              <a:t>Files to GitHub</a:t>
            </a:r>
            <a:endParaRPr lang="en-US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8974" y="971550"/>
            <a:ext cx="5505449" cy="3400931"/>
          </a:xfrm>
        </p:spPr>
        <p:txBody>
          <a:bodyPr/>
          <a:lstStyle/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echo "# </a:t>
            </a:r>
            <a:r>
              <a:rPr lang="en-US" dirty="0" smtClean="0"/>
              <a:t>README" </a:t>
            </a:r>
            <a:r>
              <a:rPr lang="en-US" dirty="0"/>
              <a:t>&gt;&gt; README.md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init</a:t>
            </a:r>
            <a:endParaRPr lang="en-US" dirty="0"/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 err="1"/>
              <a:t>git</a:t>
            </a:r>
            <a:r>
              <a:rPr lang="en-US" dirty="0"/>
              <a:t> add README.md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 err="1"/>
              <a:t>git</a:t>
            </a:r>
            <a:r>
              <a:rPr lang="en-US" dirty="0"/>
              <a:t> commit -m "first commit"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 err="1"/>
              <a:t>git</a:t>
            </a:r>
            <a:r>
              <a:rPr lang="en-US" dirty="0"/>
              <a:t> remote add origin https://</a:t>
            </a:r>
            <a:r>
              <a:rPr lang="en-US" dirty="0" smtClean="0"/>
              <a:t>github.com/github_url.git</a:t>
            </a:r>
            <a:endParaRPr lang="en-US" dirty="0"/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 err="1"/>
              <a:t>git</a:t>
            </a:r>
            <a:r>
              <a:rPr lang="en-US" dirty="0"/>
              <a:t> push -u origin master</a:t>
            </a:r>
          </a:p>
        </p:txBody>
      </p:sp>
    </p:spTree>
    <p:extLst>
      <p:ext uri="{BB962C8B-B14F-4D97-AF65-F5344CB8AC3E}">
        <p14:creationId xmlns:p14="http://schemas.microsoft.com/office/powerpoint/2010/main" val="1321502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4112"/>
            <a:ext cx="9143998" cy="512938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2386611"/>
            <a:ext cx="111125" cy="1548765"/>
          </a:xfrm>
          <a:custGeom>
            <a:avLst/>
            <a:gdLst/>
            <a:ahLst/>
            <a:cxnLst/>
            <a:rect l="l" t="t" r="r" b="b"/>
            <a:pathLst>
              <a:path w="111125" h="1548764">
                <a:moveTo>
                  <a:pt x="110964" y="1548283"/>
                </a:moveTo>
                <a:lnTo>
                  <a:pt x="110964" y="0"/>
                </a:lnTo>
                <a:lnTo>
                  <a:pt x="0" y="0"/>
                </a:lnTo>
                <a:lnTo>
                  <a:pt x="0" y="1548283"/>
                </a:lnTo>
                <a:lnTo>
                  <a:pt x="110964" y="1548283"/>
                </a:lnTo>
                <a:close/>
              </a:path>
            </a:pathLst>
          </a:custGeom>
          <a:solidFill>
            <a:srgbClr val="FC306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678396" y="349222"/>
            <a:ext cx="1761065" cy="17878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829356" y="2699205"/>
            <a:ext cx="375031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40" dirty="0">
                <a:solidFill>
                  <a:srgbClr val="414141"/>
                </a:solidFill>
                <a:latin typeface="Calibri"/>
                <a:cs typeface="Calibri"/>
              </a:rPr>
              <a:t>Additional</a:t>
            </a:r>
            <a:r>
              <a:rPr sz="3200" spc="5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3200" spc="150" dirty="0">
                <a:solidFill>
                  <a:srgbClr val="414141"/>
                </a:solidFill>
                <a:latin typeface="Calibri"/>
                <a:cs typeface="Calibri"/>
              </a:rPr>
              <a:t>Resources</a:t>
            </a:r>
            <a:endParaRPr sz="32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375031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40" dirty="0"/>
              <a:t>Additional</a:t>
            </a:r>
            <a:r>
              <a:rPr sz="3200" spc="50" dirty="0"/>
              <a:t> </a:t>
            </a:r>
            <a:r>
              <a:rPr sz="3200" spc="150" dirty="0"/>
              <a:t>Resources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348103"/>
            <a:ext cx="5139055" cy="32073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27050" indent="-514350">
              <a:lnSpc>
                <a:spcPts val="2505"/>
              </a:lnSpc>
              <a:spcBef>
                <a:spcPts val="10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100" spc="35" dirty="0">
                <a:solidFill>
                  <a:srgbClr val="414141"/>
                </a:solidFill>
                <a:latin typeface="Calibri"/>
                <a:cs typeface="Calibri"/>
              </a:rPr>
              <a:t>Oﬃcial </a:t>
            </a:r>
            <a:r>
              <a:rPr sz="2100" spc="10" dirty="0">
                <a:solidFill>
                  <a:srgbClr val="414141"/>
                </a:solidFill>
                <a:latin typeface="Calibri"/>
                <a:cs typeface="Calibri"/>
              </a:rPr>
              <a:t>git </a:t>
            </a:r>
            <a:r>
              <a:rPr sz="2100" spc="25" dirty="0">
                <a:solidFill>
                  <a:srgbClr val="414141"/>
                </a:solidFill>
                <a:latin typeface="Calibri"/>
                <a:cs typeface="Calibri"/>
              </a:rPr>
              <a:t>site </a:t>
            </a:r>
            <a:r>
              <a:rPr sz="2100" spc="65" dirty="0">
                <a:solidFill>
                  <a:srgbClr val="414141"/>
                </a:solidFill>
                <a:latin typeface="Calibri"/>
                <a:cs typeface="Calibri"/>
              </a:rPr>
              <a:t>and</a:t>
            </a:r>
            <a:r>
              <a:rPr sz="2100" spc="16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100" spc="-35" dirty="0">
                <a:solidFill>
                  <a:srgbClr val="414141"/>
                </a:solidFill>
                <a:latin typeface="Calibri"/>
                <a:cs typeface="Calibri"/>
              </a:rPr>
              <a:t>tutorial:</a:t>
            </a:r>
            <a:endParaRPr sz="2100">
              <a:latin typeface="Calibri"/>
              <a:cs typeface="Calibri"/>
            </a:endParaRPr>
          </a:p>
          <a:p>
            <a:pPr marL="927100">
              <a:lnSpc>
                <a:spcPts val="2120"/>
              </a:lnSpc>
            </a:pPr>
            <a:r>
              <a:rPr sz="1800" spc="-15" dirty="0">
                <a:solidFill>
                  <a:srgbClr val="202020"/>
                </a:solidFill>
                <a:latin typeface="Calibri"/>
                <a:cs typeface="Calibri"/>
              </a:rPr>
              <a:t>https://git-scm.com/</a:t>
            </a:r>
            <a:endParaRPr sz="1800">
              <a:latin typeface="Calibri"/>
              <a:cs typeface="Calibri"/>
            </a:endParaRPr>
          </a:p>
          <a:p>
            <a:pPr marL="527050" indent="-514350">
              <a:lnSpc>
                <a:spcPts val="2480"/>
              </a:lnSpc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100" spc="50" dirty="0">
                <a:solidFill>
                  <a:srgbClr val="414141"/>
                </a:solidFill>
                <a:latin typeface="Calibri"/>
                <a:cs typeface="Calibri"/>
              </a:rPr>
              <a:t>GitHub</a:t>
            </a:r>
            <a:r>
              <a:rPr sz="2100" spc="5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100" spc="60" dirty="0">
                <a:solidFill>
                  <a:srgbClr val="414141"/>
                </a:solidFill>
                <a:latin typeface="Calibri"/>
                <a:cs typeface="Calibri"/>
              </a:rPr>
              <a:t>guides:</a:t>
            </a:r>
            <a:endParaRPr sz="2100">
              <a:latin typeface="Calibri"/>
              <a:cs typeface="Calibri"/>
            </a:endParaRPr>
          </a:p>
          <a:p>
            <a:pPr marL="927100">
              <a:lnSpc>
                <a:spcPts val="2145"/>
              </a:lnSpc>
            </a:pPr>
            <a:r>
              <a:rPr sz="1800" dirty="0">
                <a:solidFill>
                  <a:srgbClr val="202020"/>
                </a:solidFill>
                <a:latin typeface="Calibri"/>
                <a:cs typeface="Calibri"/>
              </a:rPr>
              <a:t>https://guides.github.com/</a:t>
            </a:r>
            <a:endParaRPr sz="1800">
              <a:latin typeface="Calibri"/>
              <a:cs typeface="Calibri"/>
            </a:endParaRPr>
          </a:p>
          <a:p>
            <a:pPr marL="527050" indent="-514350">
              <a:lnSpc>
                <a:spcPts val="2505"/>
              </a:lnSpc>
              <a:spcBef>
                <a:spcPts val="5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100" spc="75" dirty="0">
                <a:solidFill>
                  <a:srgbClr val="414141"/>
                </a:solidFill>
                <a:latin typeface="Calibri"/>
                <a:cs typeface="Calibri"/>
              </a:rPr>
              <a:t>Command</a:t>
            </a:r>
            <a:r>
              <a:rPr sz="2100" spc="5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100" spc="40" dirty="0">
                <a:solidFill>
                  <a:srgbClr val="414141"/>
                </a:solidFill>
                <a:latin typeface="Calibri"/>
                <a:cs typeface="Calibri"/>
              </a:rPr>
              <a:t>cheatsheet:</a:t>
            </a:r>
            <a:endParaRPr sz="2100">
              <a:latin typeface="Calibri"/>
              <a:cs typeface="Calibri"/>
            </a:endParaRPr>
          </a:p>
          <a:p>
            <a:pPr marL="469900" marR="977265" indent="457200">
              <a:lnSpc>
                <a:spcPts val="1770"/>
              </a:lnSpc>
              <a:spcBef>
                <a:spcPts val="370"/>
              </a:spcBef>
            </a:pPr>
            <a:r>
              <a:rPr sz="1800" spc="-20" dirty="0">
                <a:solidFill>
                  <a:srgbClr val="202020"/>
                </a:solidFill>
                <a:latin typeface="Calibri"/>
                <a:cs typeface="Calibri"/>
              </a:rPr>
              <a:t>https://training.github.com/kit/  </a:t>
            </a:r>
            <a:r>
              <a:rPr sz="1800" spc="25" dirty="0">
                <a:solidFill>
                  <a:srgbClr val="202020"/>
                </a:solidFill>
                <a:latin typeface="Calibri"/>
                <a:cs typeface="Calibri"/>
              </a:rPr>
              <a:t>downloads/github-git-cheat-sheet.pdf</a:t>
            </a:r>
            <a:endParaRPr sz="1800">
              <a:latin typeface="Calibri"/>
              <a:cs typeface="Calibri"/>
            </a:endParaRPr>
          </a:p>
          <a:p>
            <a:pPr marL="527050" indent="-514350">
              <a:lnSpc>
                <a:spcPts val="2490"/>
              </a:lnSpc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100" spc="10" dirty="0">
                <a:solidFill>
                  <a:srgbClr val="414141"/>
                </a:solidFill>
                <a:latin typeface="Calibri"/>
                <a:cs typeface="Calibri"/>
              </a:rPr>
              <a:t>Interactive git</a:t>
            </a:r>
            <a:r>
              <a:rPr sz="2100" spc="10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100" spc="-35" dirty="0">
                <a:solidFill>
                  <a:srgbClr val="414141"/>
                </a:solidFill>
                <a:latin typeface="Calibri"/>
                <a:cs typeface="Calibri"/>
              </a:rPr>
              <a:t>tutorial:</a:t>
            </a:r>
            <a:endParaRPr sz="2100">
              <a:latin typeface="Calibri"/>
              <a:cs typeface="Calibri"/>
            </a:endParaRPr>
          </a:p>
          <a:p>
            <a:pPr marL="927100">
              <a:lnSpc>
                <a:spcPts val="2145"/>
              </a:lnSpc>
            </a:pPr>
            <a:r>
              <a:rPr sz="1800" spc="-20" dirty="0">
                <a:solidFill>
                  <a:srgbClr val="202020"/>
                </a:solidFill>
                <a:latin typeface="Calibri"/>
                <a:cs typeface="Calibri"/>
              </a:rPr>
              <a:t>https://try.github.io/levels/1/challenges/1</a:t>
            </a:r>
            <a:endParaRPr sz="1800">
              <a:latin typeface="Calibri"/>
              <a:cs typeface="Calibri"/>
            </a:endParaRPr>
          </a:p>
          <a:p>
            <a:pPr marL="527050" indent="-514350">
              <a:lnSpc>
                <a:spcPts val="2505"/>
              </a:lnSpc>
              <a:spcBef>
                <a:spcPts val="5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100" spc="15" dirty="0">
                <a:solidFill>
                  <a:srgbClr val="414141"/>
                </a:solidFill>
                <a:latin typeface="Calibri"/>
                <a:cs typeface="Calibri"/>
              </a:rPr>
              <a:t>Visual/interactive</a:t>
            </a:r>
            <a:r>
              <a:rPr sz="2100" spc="5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100" spc="40" dirty="0">
                <a:solidFill>
                  <a:srgbClr val="414141"/>
                </a:solidFill>
                <a:latin typeface="Calibri"/>
                <a:cs typeface="Calibri"/>
              </a:rPr>
              <a:t>cheatsheet:</a:t>
            </a:r>
            <a:endParaRPr sz="2100">
              <a:latin typeface="Calibri"/>
              <a:cs typeface="Calibri"/>
            </a:endParaRPr>
          </a:p>
          <a:p>
            <a:pPr marL="927100">
              <a:lnSpc>
                <a:spcPts val="2145"/>
              </a:lnSpc>
            </a:pPr>
            <a:r>
              <a:rPr sz="1800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http://ndpsoftware.com/git-cheatsheet.html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" y="1"/>
            <a:ext cx="9135745" cy="5143500"/>
          </a:xfrm>
          <a:custGeom>
            <a:avLst/>
            <a:gdLst/>
            <a:ahLst/>
            <a:cxnLst/>
            <a:rect l="l" t="t" r="r" b="b"/>
            <a:pathLst>
              <a:path w="9135745" h="5143500">
                <a:moveTo>
                  <a:pt x="9135538" y="0"/>
                </a:moveTo>
                <a:lnTo>
                  <a:pt x="9135538" y="5143498"/>
                </a:lnTo>
                <a:lnTo>
                  <a:pt x="0" y="5143498"/>
                </a:lnTo>
                <a:lnTo>
                  <a:pt x="0" y="0"/>
                </a:lnTo>
                <a:lnTo>
                  <a:pt x="9135538" y="0"/>
                </a:lnTo>
                <a:close/>
              </a:path>
            </a:pathLst>
          </a:custGeom>
          <a:solidFill>
            <a:srgbClr val="2D2D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" y="1"/>
            <a:ext cx="9135538" cy="51434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65233" y="1678561"/>
            <a:ext cx="7679055" cy="1659889"/>
          </a:xfrm>
          <a:custGeom>
            <a:avLst/>
            <a:gdLst/>
            <a:ahLst/>
            <a:cxnLst/>
            <a:rect l="l" t="t" r="r" b="b"/>
            <a:pathLst>
              <a:path w="7679055" h="1659889">
                <a:moveTo>
                  <a:pt x="0" y="0"/>
                </a:moveTo>
                <a:lnTo>
                  <a:pt x="7678765" y="0"/>
                </a:lnTo>
                <a:lnTo>
                  <a:pt x="7678765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576720" rIns="0" bIns="0" rtlCol="0">
            <a:spAutoFit/>
          </a:bodyPr>
          <a:lstStyle/>
          <a:p>
            <a:pPr marL="813435" marR="5080">
              <a:lnSpc>
                <a:spcPct val="100000"/>
              </a:lnSpc>
              <a:spcBef>
                <a:spcPts val="100"/>
              </a:spcBef>
            </a:pPr>
            <a:r>
              <a:rPr sz="4000" dirty="0">
                <a:solidFill>
                  <a:srgbClr val="FFFFFF"/>
                </a:solidFill>
              </a:rPr>
              <a:t>Install </a:t>
            </a:r>
            <a:r>
              <a:rPr sz="4000" spc="25" dirty="0">
                <a:solidFill>
                  <a:srgbClr val="FFFFFF"/>
                </a:solidFill>
              </a:rPr>
              <a:t>git </a:t>
            </a:r>
            <a:r>
              <a:rPr sz="4000" spc="130" dirty="0">
                <a:solidFill>
                  <a:srgbClr val="FFFFFF"/>
                </a:solidFill>
              </a:rPr>
              <a:t>and </a:t>
            </a:r>
            <a:r>
              <a:rPr sz="4000" spc="160" dirty="0">
                <a:solidFill>
                  <a:srgbClr val="FFFFFF"/>
                </a:solidFill>
              </a:rPr>
              <a:t>a </a:t>
            </a:r>
            <a:r>
              <a:rPr sz="4000" spc="100" dirty="0">
                <a:solidFill>
                  <a:srgbClr val="FFFFFF"/>
                </a:solidFill>
              </a:rPr>
              <a:t>create </a:t>
            </a:r>
            <a:r>
              <a:rPr sz="4000" spc="90" dirty="0">
                <a:solidFill>
                  <a:srgbClr val="FFFFFF"/>
                </a:solidFill>
              </a:rPr>
              <a:t>GitHub  </a:t>
            </a:r>
            <a:r>
              <a:rPr sz="4000" spc="105" dirty="0">
                <a:solidFill>
                  <a:srgbClr val="FFFFFF"/>
                </a:solidFill>
              </a:rPr>
              <a:t>account</a:t>
            </a:r>
            <a:endParaRPr sz="4000"/>
          </a:p>
        </p:txBody>
      </p:sp>
      <p:sp>
        <p:nvSpPr>
          <p:cNvPr id="6" name="object 6"/>
          <p:cNvSpPr/>
          <p:nvPr/>
        </p:nvSpPr>
        <p:spPr>
          <a:xfrm>
            <a:off x="2" y="1678561"/>
            <a:ext cx="1465580" cy="1659889"/>
          </a:xfrm>
          <a:custGeom>
            <a:avLst/>
            <a:gdLst/>
            <a:ahLst/>
            <a:cxnLst/>
            <a:rect l="l" t="t" r="r" b="b"/>
            <a:pathLst>
              <a:path w="1465580" h="1659889">
                <a:moveTo>
                  <a:pt x="0" y="0"/>
                </a:moveTo>
                <a:lnTo>
                  <a:pt x="1465230" y="0"/>
                </a:lnTo>
                <a:lnTo>
                  <a:pt x="1465230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534718" y="1711581"/>
            <a:ext cx="401320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600" spc="-1910" dirty="0">
                <a:solidFill>
                  <a:srgbClr val="3D8CA0"/>
                </a:solidFill>
                <a:latin typeface="Calibri"/>
                <a:cs typeface="Calibri"/>
              </a:rPr>
              <a:t>1</a:t>
            </a:r>
            <a:endParaRPr sz="96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155511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dirty="0"/>
              <a:t>Install</a:t>
            </a:r>
            <a:r>
              <a:rPr sz="3200" spc="25" dirty="0"/>
              <a:t> git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332229"/>
            <a:ext cx="5245100" cy="31026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200">
              <a:lnSpc>
                <a:spcPts val="2395"/>
              </a:lnSpc>
              <a:spcBef>
                <a:spcPts val="100"/>
              </a:spcBef>
              <a:buClr>
                <a:srgbClr val="E5425D"/>
              </a:buClr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000" b="1" spc="65" dirty="0">
                <a:solidFill>
                  <a:srgbClr val="414141"/>
                </a:solidFill>
                <a:latin typeface="Calibri"/>
                <a:cs typeface="Calibri"/>
              </a:rPr>
              <a:t>Linux</a:t>
            </a:r>
            <a:r>
              <a:rPr sz="2000" b="1" spc="5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000" b="1" spc="35" dirty="0">
                <a:solidFill>
                  <a:srgbClr val="414141"/>
                </a:solidFill>
                <a:latin typeface="Calibri"/>
                <a:cs typeface="Calibri"/>
              </a:rPr>
              <a:t>(Debian)</a:t>
            </a:r>
            <a:endParaRPr sz="2000" dirty="0">
              <a:latin typeface="Calibri"/>
              <a:cs typeface="Calibri"/>
            </a:endParaRPr>
          </a:p>
          <a:p>
            <a:pPr marL="1047750" lvl="1" indent="-120650">
              <a:lnSpc>
                <a:spcPts val="2035"/>
              </a:lnSpc>
              <a:buChar char="-"/>
              <a:tabLst>
                <a:tab pos="1048385" algn="l"/>
              </a:tabLst>
            </a:pPr>
            <a:r>
              <a:rPr sz="1700" spc="40" dirty="0">
                <a:solidFill>
                  <a:srgbClr val="202020"/>
                </a:solidFill>
                <a:latin typeface="Calibri"/>
                <a:cs typeface="Calibri"/>
              </a:rPr>
              <a:t>Command: </a:t>
            </a:r>
            <a:r>
              <a:rPr sz="1700" spc="-5" dirty="0">
                <a:solidFill>
                  <a:srgbClr val="202020"/>
                </a:solidFill>
                <a:latin typeface="Lucida Console"/>
                <a:cs typeface="Lucida Console"/>
              </a:rPr>
              <a:t>sudo apt-get install</a:t>
            </a:r>
            <a:r>
              <a:rPr sz="1700" dirty="0">
                <a:solidFill>
                  <a:srgbClr val="202020"/>
                </a:solidFill>
                <a:latin typeface="Lucida Console"/>
                <a:cs typeface="Lucida Console"/>
              </a:rPr>
              <a:t> </a:t>
            </a:r>
            <a:r>
              <a:rPr sz="1700" spc="-5" dirty="0">
                <a:solidFill>
                  <a:srgbClr val="202020"/>
                </a:solidFill>
                <a:latin typeface="Lucida Console"/>
                <a:cs typeface="Lucida Console"/>
              </a:rPr>
              <a:t>git</a:t>
            </a:r>
            <a:endParaRPr sz="1700" dirty="0">
              <a:latin typeface="Lucida Console"/>
              <a:cs typeface="Lucida Console"/>
            </a:endParaRPr>
          </a:p>
          <a:p>
            <a:pPr lvl="1">
              <a:lnSpc>
                <a:spcPct val="100000"/>
              </a:lnSpc>
              <a:buClr>
                <a:srgbClr val="202020"/>
              </a:buClr>
              <a:buFont typeface="Calibri"/>
              <a:buChar char="-"/>
            </a:pPr>
            <a:endParaRPr sz="1800" dirty="0">
              <a:latin typeface="Times New Roman"/>
              <a:cs typeface="Times New Roman"/>
            </a:endParaRPr>
          </a:p>
          <a:p>
            <a:pPr marL="527050" indent="-514350">
              <a:lnSpc>
                <a:spcPts val="2395"/>
              </a:lnSpc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000" b="1" spc="65" dirty="0">
                <a:solidFill>
                  <a:srgbClr val="414141"/>
                </a:solidFill>
                <a:latin typeface="Calibri"/>
                <a:cs typeface="Calibri"/>
              </a:rPr>
              <a:t>Linux</a:t>
            </a:r>
            <a:r>
              <a:rPr sz="2000" b="1" spc="5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000" b="1" spc="40" dirty="0">
                <a:solidFill>
                  <a:srgbClr val="414141"/>
                </a:solidFill>
                <a:latin typeface="Calibri"/>
                <a:cs typeface="Calibri"/>
              </a:rPr>
              <a:t>(Fedora)</a:t>
            </a:r>
            <a:endParaRPr sz="2000" dirty="0">
              <a:latin typeface="Calibri"/>
              <a:cs typeface="Calibri"/>
            </a:endParaRPr>
          </a:p>
          <a:p>
            <a:pPr marL="1047750" lvl="1" indent="-120650">
              <a:lnSpc>
                <a:spcPts val="2035"/>
              </a:lnSpc>
              <a:buChar char="-"/>
              <a:tabLst>
                <a:tab pos="1048385" algn="l"/>
              </a:tabLst>
            </a:pPr>
            <a:r>
              <a:rPr sz="1700" spc="40" dirty="0">
                <a:solidFill>
                  <a:srgbClr val="202020"/>
                </a:solidFill>
                <a:latin typeface="Calibri"/>
                <a:cs typeface="Calibri"/>
              </a:rPr>
              <a:t>Command: </a:t>
            </a:r>
            <a:r>
              <a:rPr sz="1700" spc="-5" dirty="0">
                <a:solidFill>
                  <a:srgbClr val="202020"/>
                </a:solidFill>
                <a:latin typeface="Lucida Console"/>
                <a:cs typeface="Lucida Console"/>
              </a:rPr>
              <a:t>sudo yum install git</a:t>
            </a:r>
            <a:endParaRPr sz="1700" dirty="0">
              <a:latin typeface="Lucida Console"/>
              <a:cs typeface="Lucida Console"/>
            </a:endParaRPr>
          </a:p>
          <a:p>
            <a:pPr lvl="1">
              <a:lnSpc>
                <a:spcPct val="100000"/>
              </a:lnSpc>
              <a:buClr>
                <a:srgbClr val="202020"/>
              </a:buClr>
              <a:buFont typeface="Calibri"/>
              <a:buChar char="-"/>
            </a:pPr>
            <a:endParaRPr sz="1800" dirty="0">
              <a:latin typeface="Times New Roman"/>
              <a:cs typeface="Times New Roman"/>
            </a:endParaRPr>
          </a:p>
          <a:p>
            <a:pPr marL="527050" indent="-514350">
              <a:lnSpc>
                <a:spcPts val="2395"/>
              </a:lnSpc>
              <a:spcBef>
                <a:spcPts val="5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000" b="1" spc="50" dirty="0">
                <a:solidFill>
                  <a:srgbClr val="414141"/>
                </a:solidFill>
                <a:latin typeface="Calibri"/>
                <a:cs typeface="Calibri"/>
              </a:rPr>
              <a:t>Mac</a:t>
            </a:r>
            <a:endParaRPr sz="2000" dirty="0">
              <a:latin typeface="Calibri"/>
              <a:cs typeface="Calibri"/>
            </a:endParaRPr>
          </a:p>
          <a:p>
            <a:pPr marL="1047750" lvl="1" indent="-120650">
              <a:lnSpc>
                <a:spcPts val="2035"/>
              </a:lnSpc>
              <a:buChar char="-"/>
              <a:tabLst>
                <a:tab pos="1048385" algn="l"/>
              </a:tabLst>
            </a:pPr>
            <a:r>
              <a:rPr sz="1700" dirty="0">
                <a:solidFill>
                  <a:srgbClr val="202020"/>
                </a:solidFill>
                <a:latin typeface="Calibri"/>
                <a:cs typeface="Calibri"/>
                <a:hlinkClick r:id="rId2"/>
              </a:rPr>
              <a:t>http://git-scm.com/download/mac</a:t>
            </a:r>
            <a:endParaRPr sz="1700" dirty="0">
              <a:latin typeface="Calibri"/>
              <a:cs typeface="Calibri"/>
            </a:endParaRPr>
          </a:p>
          <a:p>
            <a:pPr lvl="1">
              <a:lnSpc>
                <a:spcPct val="100000"/>
              </a:lnSpc>
              <a:spcBef>
                <a:spcPts val="10"/>
              </a:spcBef>
              <a:buClr>
                <a:srgbClr val="202020"/>
              </a:buClr>
              <a:buFont typeface="Calibri"/>
              <a:buChar char="-"/>
            </a:pPr>
            <a:endParaRPr sz="2050" dirty="0">
              <a:latin typeface="Times New Roman"/>
              <a:cs typeface="Times New Roman"/>
            </a:endParaRPr>
          </a:p>
          <a:p>
            <a:pPr marL="527050" indent="-514350">
              <a:lnSpc>
                <a:spcPts val="2395"/>
              </a:lnSpc>
              <a:spcBef>
                <a:spcPts val="5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000" b="1" spc="50" dirty="0">
                <a:solidFill>
                  <a:srgbClr val="414141"/>
                </a:solidFill>
                <a:latin typeface="Calibri"/>
                <a:cs typeface="Calibri"/>
              </a:rPr>
              <a:t>Windows</a:t>
            </a:r>
            <a:endParaRPr sz="2000" dirty="0">
              <a:latin typeface="Calibri"/>
              <a:cs typeface="Calibri"/>
            </a:endParaRPr>
          </a:p>
          <a:p>
            <a:pPr marL="1047750" lvl="1" indent="-120650">
              <a:lnSpc>
                <a:spcPts val="2035"/>
              </a:lnSpc>
              <a:buChar char="-"/>
              <a:tabLst>
                <a:tab pos="1048385" algn="l"/>
              </a:tabLst>
            </a:pPr>
            <a:r>
              <a:rPr sz="1700" spc="-5" dirty="0">
                <a:solidFill>
                  <a:srgbClr val="202020"/>
                </a:solidFill>
                <a:latin typeface="Calibri"/>
                <a:cs typeface="Calibri"/>
                <a:hlinkClick r:id="rId3"/>
              </a:rPr>
              <a:t>http://git-scm.com/download/win</a:t>
            </a:r>
            <a:endParaRPr sz="1700" dirty="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3977004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114" dirty="0"/>
              <a:t>Create </a:t>
            </a:r>
            <a:r>
              <a:rPr sz="3200" spc="35" dirty="0"/>
              <a:t>Github</a:t>
            </a:r>
            <a:r>
              <a:rPr sz="3200" spc="10" dirty="0"/>
              <a:t> </a:t>
            </a:r>
            <a:r>
              <a:rPr sz="3200" spc="85" dirty="0"/>
              <a:t>account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244346"/>
            <a:ext cx="4615180" cy="1034415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469900" indent="-457200">
              <a:lnSpc>
                <a:spcPct val="100000"/>
              </a:lnSpc>
              <a:spcBef>
                <a:spcPts val="710"/>
              </a:spcBef>
              <a:buClr>
                <a:srgbClr val="E5425D"/>
              </a:buClr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25" dirty="0">
                <a:solidFill>
                  <a:srgbClr val="414141"/>
                </a:solidFill>
                <a:latin typeface="Calibri"/>
                <a:cs typeface="Calibri"/>
                <a:hlinkClick r:id="rId2"/>
              </a:rPr>
              <a:t>www.github.com</a:t>
            </a:r>
            <a:endParaRPr sz="2800">
              <a:latin typeface="Calibri"/>
              <a:cs typeface="Calibri"/>
            </a:endParaRPr>
          </a:p>
          <a:p>
            <a:pPr marL="469900" indent="-457200">
              <a:lnSpc>
                <a:spcPct val="100000"/>
              </a:lnSpc>
              <a:spcBef>
                <a:spcPts val="615"/>
              </a:spcBef>
              <a:buClr>
                <a:srgbClr val="E5425D"/>
              </a:buClr>
              <a:buFont typeface="Arial"/>
              <a:buChar char="•"/>
              <a:tabLst>
                <a:tab pos="469265" algn="l"/>
                <a:tab pos="469900" algn="l"/>
              </a:tabLst>
            </a:pPr>
            <a:r>
              <a:rPr sz="2800" spc="125" dirty="0">
                <a:solidFill>
                  <a:srgbClr val="414141"/>
                </a:solidFill>
                <a:latin typeface="Calibri"/>
                <a:cs typeface="Calibri"/>
              </a:rPr>
              <a:t>Free </a:t>
            </a:r>
            <a:r>
              <a:rPr sz="2800" spc="-30" dirty="0">
                <a:solidFill>
                  <a:srgbClr val="414141"/>
                </a:solidFill>
                <a:latin typeface="Calibri"/>
                <a:cs typeface="Calibri"/>
              </a:rPr>
              <a:t>for </a:t>
            </a:r>
            <a:r>
              <a:rPr sz="2800" spc="60" dirty="0">
                <a:solidFill>
                  <a:srgbClr val="414141"/>
                </a:solidFill>
                <a:latin typeface="Calibri"/>
                <a:cs typeface="Calibri"/>
              </a:rPr>
              <a:t>public</a:t>
            </a:r>
            <a:r>
              <a:rPr sz="2800" spc="13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50" dirty="0">
                <a:solidFill>
                  <a:srgbClr val="414141"/>
                </a:solidFill>
                <a:latin typeface="Calibri"/>
                <a:cs typeface="Calibri"/>
              </a:rPr>
              <a:t>repositories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079750" y="2598950"/>
            <a:ext cx="4948039" cy="228337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419036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25" dirty="0"/>
              <a:t>What </a:t>
            </a:r>
            <a:r>
              <a:rPr sz="3200" spc="75" dirty="0"/>
              <a:t>is version</a:t>
            </a:r>
            <a:r>
              <a:rPr sz="3200" spc="200" dirty="0"/>
              <a:t> </a:t>
            </a:r>
            <a:r>
              <a:rPr sz="3200" spc="25" dirty="0"/>
              <a:t>control?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289050"/>
            <a:ext cx="5422900" cy="3152140"/>
          </a:xfrm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520700" marR="469265" indent="-508000">
              <a:lnSpc>
                <a:spcPts val="2800"/>
              </a:lnSpc>
              <a:spcBef>
                <a:spcPts val="459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600" spc="175" dirty="0">
                <a:solidFill>
                  <a:srgbClr val="414141"/>
                </a:solidFill>
                <a:latin typeface="Calibri"/>
                <a:cs typeface="Calibri"/>
              </a:rPr>
              <a:t>A </a:t>
            </a:r>
            <a:r>
              <a:rPr sz="2600" spc="65" dirty="0">
                <a:solidFill>
                  <a:srgbClr val="414141"/>
                </a:solidFill>
                <a:latin typeface="Calibri"/>
                <a:cs typeface="Calibri"/>
              </a:rPr>
              <a:t>system </a:t>
            </a:r>
            <a:r>
              <a:rPr sz="2600" spc="-45" dirty="0">
                <a:solidFill>
                  <a:srgbClr val="414141"/>
                </a:solidFill>
                <a:latin typeface="Calibri"/>
                <a:cs typeface="Calibri"/>
              </a:rPr>
              <a:t>that </a:t>
            </a:r>
            <a:r>
              <a:rPr sz="2600" spc="150" dirty="0">
                <a:solidFill>
                  <a:srgbClr val="414141"/>
                </a:solidFill>
                <a:latin typeface="Calibri"/>
                <a:cs typeface="Calibri"/>
              </a:rPr>
              <a:t>keeps </a:t>
            </a:r>
            <a:r>
              <a:rPr sz="2600" spc="80" dirty="0">
                <a:solidFill>
                  <a:srgbClr val="414141"/>
                </a:solidFill>
                <a:latin typeface="Calibri"/>
                <a:cs typeface="Calibri"/>
              </a:rPr>
              <a:t>records</a:t>
            </a:r>
            <a:r>
              <a:rPr sz="2600" spc="1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00" dirty="0">
                <a:solidFill>
                  <a:srgbClr val="414141"/>
                </a:solidFill>
                <a:latin typeface="Calibri"/>
                <a:cs typeface="Calibri"/>
              </a:rPr>
              <a:t>of  </a:t>
            </a:r>
            <a:r>
              <a:rPr sz="2600" spc="30" dirty="0">
                <a:solidFill>
                  <a:srgbClr val="414141"/>
                </a:solidFill>
                <a:latin typeface="Calibri"/>
                <a:cs typeface="Calibri"/>
              </a:rPr>
              <a:t>your</a:t>
            </a:r>
            <a:r>
              <a:rPr sz="2600" spc="7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00" spc="135" dirty="0">
                <a:solidFill>
                  <a:srgbClr val="414141"/>
                </a:solidFill>
                <a:latin typeface="Calibri"/>
                <a:cs typeface="Calibri"/>
              </a:rPr>
              <a:t>changes</a:t>
            </a:r>
            <a:endParaRPr sz="2600">
              <a:latin typeface="Calibri"/>
              <a:cs typeface="Calibri"/>
            </a:endParaRPr>
          </a:p>
          <a:p>
            <a:pPr marL="520700" marR="1576705" indent="-508000">
              <a:lnSpc>
                <a:spcPts val="2780"/>
              </a:lnSpc>
              <a:spcBef>
                <a:spcPts val="64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600" spc="60" dirty="0">
                <a:solidFill>
                  <a:srgbClr val="414141"/>
                </a:solidFill>
                <a:latin typeface="Calibri"/>
                <a:cs typeface="Calibri"/>
              </a:rPr>
              <a:t>Allows </a:t>
            </a:r>
            <a:r>
              <a:rPr sz="2600" spc="-25" dirty="0">
                <a:solidFill>
                  <a:srgbClr val="414141"/>
                </a:solidFill>
                <a:latin typeface="Calibri"/>
                <a:cs typeface="Calibri"/>
              </a:rPr>
              <a:t>for </a:t>
            </a:r>
            <a:r>
              <a:rPr sz="2600" spc="40" dirty="0">
                <a:solidFill>
                  <a:srgbClr val="414141"/>
                </a:solidFill>
                <a:latin typeface="Calibri"/>
                <a:cs typeface="Calibri"/>
              </a:rPr>
              <a:t>collaborative  </a:t>
            </a:r>
            <a:r>
              <a:rPr sz="2600" spc="65" dirty="0">
                <a:solidFill>
                  <a:srgbClr val="414141"/>
                </a:solidFill>
                <a:latin typeface="Calibri"/>
                <a:cs typeface="Calibri"/>
              </a:rPr>
              <a:t>development</a:t>
            </a:r>
            <a:endParaRPr sz="2600">
              <a:latin typeface="Calibri"/>
              <a:cs typeface="Calibri"/>
            </a:endParaRPr>
          </a:p>
          <a:p>
            <a:pPr marL="520700" marR="538480" indent="-508000">
              <a:lnSpc>
                <a:spcPts val="2780"/>
              </a:lnSpc>
              <a:spcBef>
                <a:spcPts val="64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600" spc="60" dirty="0">
                <a:solidFill>
                  <a:srgbClr val="414141"/>
                </a:solidFill>
                <a:latin typeface="Calibri"/>
                <a:cs typeface="Calibri"/>
              </a:rPr>
              <a:t>Allows </a:t>
            </a:r>
            <a:r>
              <a:rPr sz="2600" spc="75" dirty="0">
                <a:solidFill>
                  <a:srgbClr val="414141"/>
                </a:solidFill>
                <a:latin typeface="Calibri"/>
                <a:cs typeface="Calibri"/>
              </a:rPr>
              <a:t>you </a:t>
            </a:r>
            <a:r>
              <a:rPr sz="2600" spc="-25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2600" spc="65" dirty="0">
                <a:solidFill>
                  <a:srgbClr val="414141"/>
                </a:solidFill>
                <a:latin typeface="Calibri"/>
                <a:cs typeface="Calibri"/>
              </a:rPr>
              <a:t>know </a:t>
            </a:r>
            <a:r>
              <a:rPr sz="2600" spc="50" dirty="0">
                <a:solidFill>
                  <a:srgbClr val="414141"/>
                </a:solidFill>
                <a:latin typeface="Calibri"/>
                <a:cs typeface="Calibri"/>
              </a:rPr>
              <a:t>who </a:t>
            </a:r>
            <a:r>
              <a:rPr sz="2600" spc="90" dirty="0">
                <a:solidFill>
                  <a:srgbClr val="414141"/>
                </a:solidFill>
                <a:latin typeface="Calibri"/>
                <a:cs typeface="Calibri"/>
              </a:rPr>
              <a:t>made  </a:t>
            </a:r>
            <a:r>
              <a:rPr sz="2600" dirty="0">
                <a:solidFill>
                  <a:srgbClr val="414141"/>
                </a:solidFill>
                <a:latin typeface="Calibri"/>
                <a:cs typeface="Calibri"/>
              </a:rPr>
              <a:t>what </a:t>
            </a:r>
            <a:r>
              <a:rPr sz="2600" spc="135" dirty="0">
                <a:solidFill>
                  <a:srgbClr val="414141"/>
                </a:solidFill>
                <a:latin typeface="Calibri"/>
                <a:cs typeface="Calibri"/>
              </a:rPr>
              <a:t>changes </a:t>
            </a:r>
            <a:r>
              <a:rPr sz="2600" spc="80" dirty="0">
                <a:solidFill>
                  <a:srgbClr val="414141"/>
                </a:solidFill>
                <a:latin typeface="Calibri"/>
                <a:cs typeface="Calibri"/>
              </a:rPr>
              <a:t>and</a:t>
            </a:r>
            <a:r>
              <a:rPr sz="2600" spc="9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600" spc="60" dirty="0">
                <a:solidFill>
                  <a:srgbClr val="414141"/>
                </a:solidFill>
                <a:latin typeface="Calibri"/>
                <a:cs typeface="Calibri"/>
              </a:rPr>
              <a:t>when</a:t>
            </a:r>
            <a:endParaRPr sz="2600">
              <a:latin typeface="Calibri"/>
              <a:cs typeface="Calibri"/>
            </a:endParaRPr>
          </a:p>
          <a:p>
            <a:pPr marL="520700" marR="5080" indent="-508000">
              <a:lnSpc>
                <a:spcPts val="2880"/>
              </a:lnSpc>
              <a:spcBef>
                <a:spcPts val="56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600" b="1" u="heavy" spc="75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Allows you </a:t>
            </a:r>
            <a:r>
              <a:rPr sz="2600" b="1" u="heavy" spc="5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to </a:t>
            </a:r>
            <a:r>
              <a:rPr sz="2600" b="1" u="heavy" spc="35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revert </a:t>
            </a:r>
            <a:r>
              <a:rPr sz="2600" b="1" u="heavy" spc="8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any </a:t>
            </a:r>
            <a:r>
              <a:rPr sz="2600" b="1" u="heavy" spc="15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changes  </a:t>
            </a:r>
            <a:r>
              <a:rPr sz="2600" b="1" u="heavy" spc="10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and </a:t>
            </a:r>
            <a:r>
              <a:rPr sz="2600" b="1" u="heavy" spc="175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go </a:t>
            </a:r>
            <a:r>
              <a:rPr sz="2600" b="1" u="heavy" spc="13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back </a:t>
            </a:r>
            <a:r>
              <a:rPr sz="2600" b="1" u="heavy" spc="5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to </a:t>
            </a:r>
            <a:r>
              <a:rPr sz="2600" b="1" u="heavy" spc="105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a </a:t>
            </a:r>
            <a:r>
              <a:rPr sz="2600" b="1" u="heavy" spc="75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previous</a:t>
            </a:r>
            <a:r>
              <a:rPr sz="2600" b="1" u="heavy" spc="-9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 </a:t>
            </a:r>
            <a:r>
              <a:rPr sz="2600" b="1" u="heavy" spc="50" dirty="0">
                <a:solidFill>
                  <a:srgbClr val="414141"/>
                </a:solidFill>
                <a:uFill>
                  <a:solidFill>
                    <a:srgbClr val="525252"/>
                  </a:solidFill>
                </a:uFill>
                <a:latin typeface="Calibri"/>
                <a:cs typeface="Calibri"/>
              </a:rPr>
              <a:t>state</a:t>
            </a:r>
            <a:endParaRPr sz="26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" y="1"/>
            <a:ext cx="9135745" cy="5143500"/>
          </a:xfrm>
          <a:custGeom>
            <a:avLst/>
            <a:gdLst/>
            <a:ahLst/>
            <a:cxnLst/>
            <a:rect l="l" t="t" r="r" b="b"/>
            <a:pathLst>
              <a:path w="9135745" h="5143500">
                <a:moveTo>
                  <a:pt x="9135538" y="0"/>
                </a:moveTo>
                <a:lnTo>
                  <a:pt x="9135538" y="5143498"/>
                </a:lnTo>
                <a:lnTo>
                  <a:pt x="0" y="5143498"/>
                </a:lnTo>
                <a:lnTo>
                  <a:pt x="0" y="0"/>
                </a:lnTo>
                <a:lnTo>
                  <a:pt x="9135538" y="0"/>
                </a:lnTo>
                <a:close/>
              </a:path>
            </a:pathLst>
          </a:custGeom>
          <a:solidFill>
            <a:srgbClr val="2D2D2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" y="1"/>
            <a:ext cx="9135538" cy="51434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65233" y="1678561"/>
            <a:ext cx="7679055" cy="1659889"/>
          </a:xfrm>
          <a:custGeom>
            <a:avLst/>
            <a:gdLst/>
            <a:ahLst/>
            <a:cxnLst/>
            <a:rect l="l" t="t" r="r" b="b"/>
            <a:pathLst>
              <a:path w="7679055" h="1659889">
                <a:moveTo>
                  <a:pt x="0" y="0"/>
                </a:moveTo>
                <a:lnTo>
                  <a:pt x="7678765" y="0"/>
                </a:lnTo>
                <a:lnTo>
                  <a:pt x="7678765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543973" y="2190890"/>
            <a:ext cx="2523490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30" dirty="0">
                <a:solidFill>
                  <a:srgbClr val="FFFFFF"/>
                </a:solidFill>
              </a:rPr>
              <a:t>What </a:t>
            </a:r>
            <a:r>
              <a:rPr sz="4000" spc="100" dirty="0">
                <a:solidFill>
                  <a:srgbClr val="FFFFFF"/>
                </a:solidFill>
              </a:rPr>
              <a:t>is</a:t>
            </a:r>
            <a:r>
              <a:rPr sz="4000" spc="229" dirty="0">
                <a:solidFill>
                  <a:srgbClr val="FFFFFF"/>
                </a:solidFill>
              </a:rPr>
              <a:t> </a:t>
            </a:r>
            <a:r>
              <a:rPr sz="4000" spc="15" dirty="0">
                <a:solidFill>
                  <a:srgbClr val="FFFFFF"/>
                </a:solidFill>
              </a:rPr>
              <a:t>git?</a:t>
            </a:r>
            <a:endParaRPr sz="4000"/>
          </a:p>
        </p:txBody>
      </p:sp>
      <p:sp>
        <p:nvSpPr>
          <p:cNvPr id="6" name="object 6"/>
          <p:cNvSpPr/>
          <p:nvPr/>
        </p:nvSpPr>
        <p:spPr>
          <a:xfrm>
            <a:off x="2" y="1678561"/>
            <a:ext cx="1465580" cy="1659889"/>
          </a:xfrm>
          <a:custGeom>
            <a:avLst/>
            <a:gdLst/>
            <a:ahLst/>
            <a:cxnLst/>
            <a:rect l="l" t="t" r="r" b="b"/>
            <a:pathLst>
              <a:path w="1465580" h="1659889">
                <a:moveTo>
                  <a:pt x="0" y="0"/>
                </a:moveTo>
                <a:lnTo>
                  <a:pt x="1465230" y="0"/>
                </a:lnTo>
                <a:lnTo>
                  <a:pt x="1465230" y="1659660"/>
                </a:lnTo>
                <a:lnTo>
                  <a:pt x="0" y="1659660"/>
                </a:lnTo>
                <a:lnTo>
                  <a:pt x="0" y="0"/>
                </a:lnTo>
                <a:close/>
              </a:path>
            </a:pathLst>
          </a:custGeom>
          <a:solidFill>
            <a:srgbClr val="2B2B2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67695" y="1711581"/>
            <a:ext cx="735330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600" spc="715" dirty="0">
                <a:solidFill>
                  <a:srgbClr val="3D8CA0"/>
                </a:solidFill>
                <a:latin typeface="Calibri"/>
                <a:cs typeface="Calibri"/>
              </a:rPr>
              <a:t>2</a:t>
            </a:r>
            <a:endParaRPr sz="96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419036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25" dirty="0"/>
              <a:t>What </a:t>
            </a:r>
            <a:r>
              <a:rPr sz="3200" spc="75" dirty="0"/>
              <a:t>is version</a:t>
            </a:r>
            <a:r>
              <a:rPr sz="3200" spc="200" dirty="0"/>
              <a:t> </a:t>
            </a:r>
            <a:r>
              <a:rPr sz="3200" spc="25" dirty="0"/>
              <a:t>control?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246885"/>
            <a:ext cx="4823460" cy="3179445"/>
          </a:xfrm>
          <a:prstGeom prst="rect">
            <a:avLst/>
          </a:prstGeom>
        </p:spPr>
        <p:txBody>
          <a:bodyPr vert="horz" wrap="square" lIns="0" tIns="52069" rIns="0" bIns="0" rtlCol="0">
            <a:spAutoFit/>
          </a:bodyPr>
          <a:lstStyle/>
          <a:p>
            <a:pPr marL="520700" indent="-508000">
              <a:lnSpc>
                <a:spcPct val="100000"/>
              </a:lnSpc>
              <a:spcBef>
                <a:spcPts val="409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25" dirty="0">
                <a:solidFill>
                  <a:srgbClr val="414141"/>
                </a:solidFill>
                <a:latin typeface="Calibri"/>
                <a:cs typeface="Calibri"/>
              </a:rPr>
              <a:t>Distributed </a:t>
            </a:r>
            <a:r>
              <a:rPr sz="2800" spc="65" dirty="0">
                <a:solidFill>
                  <a:srgbClr val="414141"/>
                </a:solidFill>
                <a:latin typeface="Calibri"/>
                <a:cs typeface="Calibri"/>
              </a:rPr>
              <a:t>version</a:t>
            </a:r>
            <a:r>
              <a:rPr sz="2800" spc="13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25" dirty="0">
                <a:solidFill>
                  <a:srgbClr val="414141"/>
                </a:solidFill>
                <a:latin typeface="Calibri"/>
                <a:cs typeface="Calibri"/>
              </a:rPr>
              <a:t>control</a:t>
            </a:r>
            <a:endParaRPr sz="2800">
              <a:latin typeface="Calibri"/>
              <a:cs typeface="Calibri"/>
            </a:endParaRPr>
          </a:p>
          <a:p>
            <a:pPr marL="520700" marR="5080" indent="-508000">
              <a:lnSpc>
                <a:spcPct val="89700"/>
              </a:lnSpc>
              <a:spcBef>
                <a:spcPts val="66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114" dirty="0">
                <a:solidFill>
                  <a:srgbClr val="414141"/>
                </a:solidFill>
                <a:latin typeface="Calibri"/>
                <a:cs typeface="Calibri"/>
              </a:rPr>
              <a:t>Users </a:t>
            </a:r>
            <a:r>
              <a:rPr sz="2800" spc="155" dirty="0">
                <a:solidFill>
                  <a:srgbClr val="414141"/>
                </a:solidFill>
                <a:latin typeface="Calibri"/>
                <a:cs typeface="Calibri"/>
              </a:rPr>
              <a:t>keep </a:t>
            </a:r>
            <a:r>
              <a:rPr sz="2800" spc="15" dirty="0">
                <a:solidFill>
                  <a:srgbClr val="414141"/>
                </a:solidFill>
                <a:latin typeface="Calibri"/>
                <a:cs typeface="Calibri"/>
              </a:rPr>
              <a:t>entire </a:t>
            </a:r>
            <a:r>
              <a:rPr sz="2800" spc="155" dirty="0">
                <a:solidFill>
                  <a:srgbClr val="414141"/>
                </a:solidFill>
                <a:latin typeface="Calibri"/>
                <a:cs typeface="Calibri"/>
              </a:rPr>
              <a:t>code</a:t>
            </a:r>
            <a:r>
              <a:rPr sz="2800" spc="-1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90" dirty="0">
                <a:solidFill>
                  <a:srgbClr val="414141"/>
                </a:solidFill>
                <a:latin typeface="Calibri"/>
                <a:cs typeface="Calibri"/>
              </a:rPr>
              <a:t>and  </a:t>
            </a:r>
            <a:r>
              <a:rPr sz="2800" spc="10" dirty="0">
                <a:solidFill>
                  <a:srgbClr val="414141"/>
                </a:solidFill>
                <a:latin typeface="Calibri"/>
                <a:cs typeface="Calibri"/>
              </a:rPr>
              <a:t>history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on </a:t>
            </a:r>
            <a:r>
              <a:rPr sz="2800" spc="-15" dirty="0">
                <a:solidFill>
                  <a:srgbClr val="414141"/>
                </a:solidFill>
                <a:latin typeface="Calibri"/>
                <a:cs typeface="Calibri"/>
              </a:rPr>
              <a:t>their </a:t>
            </a:r>
            <a:r>
              <a:rPr sz="2800" spc="35" dirty="0">
                <a:solidFill>
                  <a:srgbClr val="414141"/>
                </a:solidFill>
                <a:latin typeface="Calibri"/>
                <a:cs typeface="Calibri"/>
              </a:rPr>
              <a:t>location  </a:t>
            </a:r>
            <a:r>
              <a:rPr sz="2800" spc="80" dirty="0">
                <a:solidFill>
                  <a:srgbClr val="414141"/>
                </a:solidFill>
                <a:latin typeface="Calibri"/>
                <a:cs typeface="Calibri"/>
              </a:rPr>
              <a:t>machines</a:t>
            </a:r>
            <a:endParaRPr sz="2800">
              <a:latin typeface="Calibri"/>
              <a:cs typeface="Calibri"/>
            </a:endParaRPr>
          </a:p>
          <a:p>
            <a:pPr marL="749300" marR="190500" lvl="1" indent="-279400">
              <a:lnSpc>
                <a:spcPts val="2620"/>
              </a:lnSpc>
              <a:spcBef>
                <a:spcPts val="560"/>
              </a:spcBef>
              <a:buClr>
                <a:srgbClr val="E5425D"/>
              </a:buClr>
              <a:buFont typeface="Arial"/>
              <a:buChar char="•"/>
              <a:tabLst>
                <a:tab pos="755015" algn="l"/>
                <a:tab pos="755650" algn="l"/>
              </a:tabLst>
            </a:pPr>
            <a:r>
              <a:rPr sz="2400" spc="100" dirty="0">
                <a:solidFill>
                  <a:srgbClr val="202020"/>
                </a:solidFill>
                <a:latin typeface="Calibri"/>
                <a:cs typeface="Calibri"/>
              </a:rPr>
              <a:t>Users can </a:t>
            </a:r>
            <a:r>
              <a:rPr sz="2400" spc="85" dirty="0">
                <a:solidFill>
                  <a:srgbClr val="202020"/>
                </a:solidFill>
                <a:latin typeface="Calibri"/>
                <a:cs typeface="Calibri"/>
              </a:rPr>
              <a:t>make </a:t>
            </a:r>
            <a:r>
              <a:rPr sz="2400" spc="60" dirty="0">
                <a:solidFill>
                  <a:srgbClr val="202020"/>
                </a:solidFill>
                <a:latin typeface="Calibri"/>
                <a:cs typeface="Calibri"/>
              </a:rPr>
              <a:t>any</a:t>
            </a:r>
            <a:r>
              <a:rPr sz="2400" spc="-15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400" spc="125" dirty="0">
                <a:solidFill>
                  <a:srgbClr val="202020"/>
                </a:solidFill>
                <a:latin typeface="Calibri"/>
                <a:cs typeface="Calibri"/>
              </a:rPr>
              <a:t>changes  </a:t>
            </a:r>
            <a:r>
              <a:rPr sz="2400" spc="-25" dirty="0">
                <a:solidFill>
                  <a:srgbClr val="202020"/>
                </a:solidFill>
                <a:latin typeface="Calibri"/>
                <a:cs typeface="Calibri"/>
              </a:rPr>
              <a:t>without </a:t>
            </a:r>
            <a:r>
              <a:rPr sz="2400" dirty="0">
                <a:solidFill>
                  <a:srgbClr val="202020"/>
                </a:solidFill>
                <a:latin typeface="Calibri"/>
                <a:cs typeface="Calibri"/>
              </a:rPr>
              <a:t>internet</a:t>
            </a:r>
            <a:r>
              <a:rPr sz="2400" spc="160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400" spc="150" dirty="0">
                <a:solidFill>
                  <a:srgbClr val="202020"/>
                </a:solidFill>
                <a:latin typeface="Calibri"/>
                <a:cs typeface="Calibri"/>
              </a:rPr>
              <a:t>access</a:t>
            </a:r>
            <a:endParaRPr sz="2400">
              <a:latin typeface="Calibri"/>
              <a:cs typeface="Calibri"/>
            </a:endParaRPr>
          </a:p>
          <a:p>
            <a:pPr marL="749300" marR="38735" lvl="1" indent="-279400">
              <a:lnSpc>
                <a:spcPts val="2520"/>
              </a:lnSpc>
              <a:spcBef>
                <a:spcPts val="640"/>
              </a:spcBef>
              <a:buClr>
                <a:srgbClr val="E5425D"/>
              </a:buClr>
              <a:buFont typeface="Arial"/>
              <a:buChar char="•"/>
              <a:tabLst>
                <a:tab pos="755015" algn="l"/>
                <a:tab pos="755650" algn="l"/>
              </a:tabLst>
            </a:pPr>
            <a:r>
              <a:rPr sz="2400" spc="50" dirty="0">
                <a:solidFill>
                  <a:srgbClr val="202020"/>
                </a:solidFill>
                <a:latin typeface="Calibri"/>
                <a:cs typeface="Calibri"/>
              </a:rPr>
              <a:t>(Except </a:t>
            </a:r>
            <a:r>
              <a:rPr sz="2400" spc="75" dirty="0">
                <a:solidFill>
                  <a:srgbClr val="202020"/>
                </a:solidFill>
                <a:latin typeface="Calibri"/>
                <a:cs typeface="Calibri"/>
              </a:rPr>
              <a:t>pushing and </a:t>
            </a:r>
            <a:r>
              <a:rPr sz="2400" spc="35" dirty="0">
                <a:solidFill>
                  <a:srgbClr val="202020"/>
                </a:solidFill>
                <a:latin typeface="Calibri"/>
                <a:cs typeface="Calibri"/>
              </a:rPr>
              <a:t>pulling  </a:t>
            </a:r>
            <a:r>
              <a:rPr sz="2400" spc="125" dirty="0">
                <a:solidFill>
                  <a:srgbClr val="202020"/>
                </a:solidFill>
                <a:latin typeface="Calibri"/>
                <a:cs typeface="Calibri"/>
              </a:rPr>
              <a:t>changes </a:t>
            </a:r>
            <a:r>
              <a:rPr sz="2400" spc="-25" dirty="0">
                <a:solidFill>
                  <a:srgbClr val="202020"/>
                </a:solidFill>
                <a:latin typeface="Calibri"/>
                <a:cs typeface="Calibri"/>
              </a:rPr>
              <a:t>from </a:t>
            </a:r>
            <a:r>
              <a:rPr sz="2400" spc="100" dirty="0">
                <a:solidFill>
                  <a:srgbClr val="202020"/>
                </a:solidFill>
                <a:latin typeface="Calibri"/>
                <a:cs typeface="Calibri"/>
              </a:rPr>
              <a:t>a </a:t>
            </a:r>
            <a:r>
              <a:rPr sz="2400" spc="25" dirty="0">
                <a:solidFill>
                  <a:srgbClr val="202020"/>
                </a:solidFill>
                <a:latin typeface="Calibri"/>
                <a:cs typeface="Calibri"/>
              </a:rPr>
              <a:t>remote</a:t>
            </a:r>
            <a:r>
              <a:rPr sz="2400" spc="75" dirty="0">
                <a:solidFill>
                  <a:srgbClr val="202020"/>
                </a:solidFill>
                <a:latin typeface="Calibri"/>
                <a:cs typeface="Calibri"/>
              </a:rPr>
              <a:t> </a:t>
            </a:r>
            <a:r>
              <a:rPr sz="2400" spc="25" dirty="0">
                <a:solidFill>
                  <a:srgbClr val="202020"/>
                </a:solidFill>
                <a:latin typeface="Calibri"/>
                <a:cs typeface="Calibri"/>
              </a:rPr>
              <a:t>server)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158489" y="448366"/>
            <a:ext cx="202374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-25" dirty="0"/>
              <a:t>What </a:t>
            </a:r>
            <a:r>
              <a:rPr sz="3200" spc="75" dirty="0"/>
              <a:t>is</a:t>
            </a:r>
            <a:r>
              <a:rPr sz="3200" spc="175" dirty="0"/>
              <a:t> </a:t>
            </a:r>
            <a:r>
              <a:rPr sz="3200" spc="10" dirty="0"/>
              <a:t>git?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3158489" y="1244346"/>
            <a:ext cx="5335270" cy="1457325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520700" indent="-508000">
              <a:lnSpc>
                <a:spcPct val="100000"/>
              </a:lnSpc>
              <a:spcBef>
                <a:spcPts val="71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50" dirty="0">
                <a:solidFill>
                  <a:srgbClr val="414141"/>
                </a:solidFill>
                <a:latin typeface="Calibri"/>
                <a:cs typeface="Calibri"/>
              </a:rPr>
              <a:t>Started </a:t>
            </a:r>
            <a:r>
              <a:rPr sz="2800" spc="-5" dirty="0">
                <a:solidFill>
                  <a:srgbClr val="414141"/>
                </a:solidFill>
                <a:latin typeface="Calibri"/>
                <a:cs typeface="Calibri"/>
              </a:rPr>
              <a:t>in</a:t>
            </a:r>
            <a:r>
              <a:rPr sz="2800" spc="114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240" dirty="0">
                <a:solidFill>
                  <a:srgbClr val="414141"/>
                </a:solidFill>
                <a:latin typeface="Calibri"/>
                <a:cs typeface="Calibri"/>
              </a:rPr>
              <a:t>2005</a:t>
            </a:r>
            <a:endParaRPr sz="2800">
              <a:latin typeface="Calibri"/>
              <a:cs typeface="Calibri"/>
            </a:endParaRPr>
          </a:p>
          <a:p>
            <a:pPr marL="520700" marR="5080" indent="-508000">
              <a:lnSpc>
                <a:spcPts val="3329"/>
              </a:lnSpc>
              <a:spcBef>
                <a:spcPts val="750"/>
              </a:spcBef>
              <a:buClr>
                <a:srgbClr val="E5425D"/>
              </a:buClr>
              <a:buFont typeface="Arial"/>
              <a:buChar char="•"/>
              <a:tabLst>
                <a:tab pos="526415" algn="l"/>
                <a:tab pos="527050" algn="l"/>
              </a:tabLst>
            </a:pPr>
            <a:r>
              <a:rPr sz="2800" spc="100" dirty="0">
                <a:solidFill>
                  <a:srgbClr val="414141"/>
                </a:solidFill>
                <a:latin typeface="Calibri"/>
                <a:cs typeface="Calibri"/>
              </a:rPr>
              <a:t>Created by </a:t>
            </a:r>
            <a:r>
              <a:rPr sz="2800" spc="85" dirty="0">
                <a:solidFill>
                  <a:srgbClr val="414141"/>
                </a:solidFill>
                <a:latin typeface="Calibri"/>
                <a:cs typeface="Calibri"/>
              </a:rPr>
              <a:t>Linus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Torvald </a:t>
            </a:r>
            <a:r>
              <a:rPr sz="2800" spc="-25" dirty="0">
                <a:solidFill>
                  <a:srgbClr val="414141"/>
                </a:solidFill>
                <a:latin typeface="Calibri"/>
                <a:cs typeface="Calibri"/>
              </a:rPr>
              <a:t>to </a:t>
            </a:r>
            <a:r>
              <a:rPr sz="2800" spc="60" dirty="0">
                <a:solidFill>
                  <a:srgbClr val="414141"/>
                </a:solidFill>
                <a:latin typeface="Calibri"/>
                <a:cs typeface="Calibri"/>
              </a:rPr>
              <a:t>aid  </a:t>
            </a:r>
            <a:r>
              <a:rPr sz="2800" spc="-5" dirty="0">
                <a:solidFill>
                  <a:srgbClr val="414141"/>
                </a:solidFill>
                <a:latin typeface="Calibri"/>
                <a:cs typeface="Calibri"/>
              </a:rPr>
              <a:t>in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Linux </a:t>
            </a:r>
            <a:r>
              <a:rPr sz="2800" spc="65" dirty="0">
                <a:solidFill>
                  <a:srgbClr val="414141"/>
                </a:solidFill>
                <a:latin typeface="Calibri"/>
                <a:cs typeface="Calibri"/>
              </a:rPr>
              <a:t>kernel</a:t>
            </a:r>
            <a:r>
              <a:rPr sz="2800" spc="165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2800" spc="75" dirty="0">
                <a:solidFill>
                  <a:srgbClr val="414141"/>
                </a:solidFill>
                <a:latin typeface="Calibri"/>
                <a:cs typeface="Calibri"/>
              </a:rPr>
              <a:t>development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845300" y="2893721"/>
            <a:ext cx="1739898" cy="17398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389190" y="4635662"/>
            <a:ext cx="7753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414141"/>
                </a:solidFill>
                <a:latin typeface="Calibri"/>
                <a:cs typeface="Calibri"/>
              </a:rPr>
              <a:t>Git</a:t>
            </a:r>
            <a:r>
              <a:rPr sz="1800" spc="-20" dirty="0">
                <a:solidFill>
                  <a:srgbClr val="414141"/>
                </a:solidFill>
                <a:latin typeface="Calibri"/>
                <a:cs typeface="Calibri"/>
              </a:rPr>
              <a:t> </a:t>
            </a:r>
            <a:r>
              <a:rPr sz="1800" spc="50" dirty="0">
                <a:solidFill>
                  <a:srgbClr val="414141"/>
                </a:solidFill>
                <a:latin typeface="Calibri"/>
                <a:cs typeface="Calibri"/>
              </a:rPr>
              <a:t>icon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10</TotalTime>
  <Words>660</Words>
  <Application>Microsoft Office PowerPoint</Application>
  <PresentationFormat>On-screen Show (16:9)</PresentationFormat>
  <Paragraphs>120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Cambria</vt:lpstr>
      <vt:lpstr>Lucida Console</vt:lpstr>
      <vt:lpstr>Times New Roman</vt:lpstr>
      <vt:lpstr>Office Theme</vt:lpstr>
      <vt:lpstr>Git and Github for Beginners</vt:lpstr>
      <vt:lpstr>Overview</vt:lpstr>
      <vt:lpstr>PowerPoint Presentation</vt:lpstr>
      <vt:lpstr>Install git</vt:lpstr>
      <vt:lpstr>Create Github account</vt:lpstr>
      <vt:lpstr>What is version control?</vt:lpstr>
      <vt:lpstr>What is git?</vt:lpstr>
      <vt:lpstr>What is version control?</vt:lpstr>
      <vt:lpstr>What is git?</vt:lpstr>
      <vt:lpstr>What is git?</vt:lpstr>
      <vt:lpstr>How does git work?</vt:lpstr>
      <vt:lpstr>How does git work?</vt:lpstr>
      <vt:lpstr>Key Concepts: Snapshots</vt:lpstr>
      <vt:lpstr>Key Concepts: Commit</vt:lpstr>
      <vt:lpstr>Key Concepts: Commit</vt:lpstr>
      <vt:lpstr>Key Concepts: Repositories</vt:lpstr>
      <vt:lpstr>Key Concepts: Repositories</vt:lpstr>
      <vt:lpstr>Key Concepts: Repositories</vt:lpstr>
      <vt:lpstr>What is GitHub?</vt:lpstr>
      <vt:lpstr>What is GitHub?</vt:lpstr>
      <vt:lpstr>What is GitHub?</vt:lpstr>
      <vt:lpstr>Git Initial Setup</vt:lpstr>
      <vt:lpstr>Pushing Local Files to GitHub</vt:lpstr>
      <vt:lpstr>PowerPoint Presentation</vt:lpstr>
      <vt:lpstr>Additional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and Github for Beginners</dc:title>
  <cp:lastModifiedBy>Saurav Bhandari</cp:lastModifiedBy>
  <cp:revision>2</cp:revision>
  <dcterms:created xsi:type="dcterms:W3CDTF">2018-08-16T09:16:40Z</dcterms:created>
  <dcterms:modified xsi:type="dcterms:W3CDTF">2018-08-16T09:29:57Z</dcterms:modified>
</cp:coreProperties>
</file>